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2"/>
  </p:sldMasterIdLst>
  <p:notesMasterIdLst>
    <p:notesMasterId r:id="rId30"/>
  </p:notesMasterIdLst>
  <p:handoutMasterIdLst>
    <p:handoutMasterId r:id="rId31"/>
  </p:handoutMasterIdLst>
  <p:sldIdLst>
    <p:sldId id="2643" r:id="rId3"/>
    <p:sldId id="2645" r:id="rId4"/>
    <p:sldId id="288" r:id="rId5"/>
    <p:sldId id="4752" r:id="rId6"/>
    <p:sldId id="4812" r:id="rId7"/>
    <p:sldId id="4813" r:id="rId8"/>
    <p:sldId id="341" r:id="rId9"/>
    <p:sldId id="4814" r:id="rId10"/>
    <p:sldId id="4815" r:id="rId11"/>
    <p:sldId id="4816" r:id="rId12"/>
    <p:sldId id="4817" r:id="rId13"/>
    <p:sldId id="4818" r:id="rId14"/>
    <p:sldId id="4819" r:id="rId15"/>
    <p:sldId id="4870" r:id="rId16"/>
    <p:sldId id="4871" r:id="rId17"/>
    <p:sldId id="4872" r:id="rId18"/>
    <p:sldId id="4873" r:id="rId19"/>
    <p:sldId id="4874" r:id="rId20"/>
    <p:sldId id="4875" r:id="rId21"/>
    <p:sldId id="342" r:id="rId22"/>
    <p:sldId id="4876" r:id="rId23"/>
    <p:sldId id="4877" r:id="rId24"/>
    <p:sldId id="4878" r:id="rId25"/>
    <p:sldId id="4880" r:id="rId26"/>
    <p:sldId id="297" r:id="rId27"/>
    <p:sldId id="4879" r:id="rId28"/>
    <p:sldId id="4881" r:id="rId29"/>
  </p:sldIdLst>
  <p:sldSz cx="12192000" cy="6858000"/>
  <p:notesSz cx="6858000" cy="9144000"/>
  <p:embeddedFontLst>
    <p:embeddedFont>
      <p:font typeface="A思源黑体—06" panose="02010600030101010101" charset="-122"/>
      <p:bold r:id="rId32"/>
    </p:embeddedFont>
    <p:embeddedFont>
      <p:font typeface="等线 Light" panose="02010600030101010101" pitchFamily="2" charset="-122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Impact" panose="020B0806030902050204" pitchFamily="34" charset="0"/>
      <p:regular r:id="rId38"/>
    </p:embeddedFont>
    <p:embeddedFont>
      <p:font typeface="Verdana" panose="020B0604030504040204" pitchFamily="34" charset="0"/>
      <p:regular r:id="rId39"/>
      <p:bold r:id="rId40"/>
      <p:italic r:id="rId41"/>
      <p:boldItalic r:id="rId42"/>
    </p:embeddedFont>
    <p:embeddedFont>
      <p:font typeface="等线" panose="02010600030101010101" pitchFamily="2" charset="-122"/>
      <p:regular r:id="rId43"/>
      <p:bold r:id="rId44"/>
    </p:embeddedFont>
    <p:embeddedFont>
      <p:font typeface="黑体" panose="02010609060101010101" pitchFamily="49" charset="-122"/>
      <p:regular r:id="rId45"/>
    </p:embeddedFont>
    <p:embeddedFont>
      <p:font typeface="华文中宋" panose="02010600040101010101" pitchFamily="2" charset="-122"/>
      <p:regular r:id="rId46"/>
    </p:embeddedFont>
  </p:embeddedFontLst>
  <p:custDataLst>
    <p:tags r:id="rId4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E9D6"/>
    <a:srgbClr val="58395F"/>
    <a:srgbClr val="070D32"/>
    <a:srgbClr val="263061"/>
    <a:srgbClr val="537EDA"/>
    <a:srgbClr val="C99749"/>
    <a:srgbClr val="347692"/>
    <a:srgbClr val="D6D6D6"/>
    <a:srgbClr val="F2DF7D"/>
    <a:srgbClr val="ADBD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80" autoAdjust="0"/>
    <p:restoredTop sz="94980" autoAdjust="0"/>
  </p:normalViewPr>
  <p:slideViewPr>
    <p:cSldViewPr snapToGrid="0">
      <p:cViewPr varScale="1">
        <p:scale>
          <a:sx n="66" d="100"/>
          <a:sy n="66" d="100"/>
        </p:scale>
        <p:origin x="22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8.fntdata"/><Relationship Id="rId21" Type="http://schemas.openxmlformats.org/officeDocument/2006/relationships/slide" Target="slides/slide19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ags" Target="tags/tag1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5.fntdata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4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4C782539-131F-4A3D-B988-A6D9B631C4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93D11CE-7DFF-47F7-9C95-E018086212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B07AD-EFAE-4FDF-90D1-D6EE763B3518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62E559-E119-4518-BF92-7CB812D67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4715C5-A73D-4D99-8501-BFC970B321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DCE46-659D-49AC-96B2-0D3F402157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2139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Light" panose="020B0300000000000000" pitchFamily="34" charset="-122"/>
                <a:ea typeface="思源黑体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Light" panose="020B0300000000000000" pitchFamily="34" charset="-122"/>
                <a:ea typeface="思源黑体 Light" panose="020B0300000000000000" pitchFamily="34" charset="-122"/>
              </a:defRPr>
            </a:lvl1pPr>
          </a:lstStyle>
          <a:p>
            <a:fld id="{3780F324-55E9-4AF7-8786-DF6AE2F6E988}" type="datetimeFigureOut">
              <a:rPr lang="zh-CN" altLang="en-US" smtClean="0"/>
              <a:pPr/>
              <a:t>2019/11/25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Light" panose="020B0300000000000000" pitchFamily="34" charset="-122"/>
                <a:ea typeface="思源黑体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Light" panose="020B0300000000000000" pitchFamily="34" charset="-122"/>
                <a:ea typeface="思源黑体 Light" panose="020B0300000000000000" pitchFamily="34" charset="-122"/>
              </a:defRPr>
            </a:lvl1pPr>
          </a:lstStyle>
          <a:p>
            <a:fld id="{C0F2A6EB-9F69-4690-847A-BD7D4AC91AEC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455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2A6EB-9F69-4690-847A-BD7D4AC91AE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 panose="020B03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Light" panose="020B0300000000000000" pitchFamily="34" charset="-122"/>
              <a:ea typeface="思源黑体 Light" panose="020B03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181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4107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40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746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D675E2B-14B0-4B50-B4FE-9A04F63FE770}"/>
              </a:ext>
            </a:extLst>
          </p:cNvPr>
          <p:cNvSpPr txBox="1"/>
          <p:nvPr userDrawn="1"/>
        </p:nvSpPr>
        <p:spPr>
          <a:xfrm>
            <a:off x="471488" y="471488"/>
            <a:ext cx="5043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4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84401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3E17BA-05F6-4C89-A308-F4E20A7D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98A898F5-9651-4F0F-AC0E-11A02786E0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B712C-08DF-4FFC-BBEF-1CB266133D91}" type="datetime1">
              <a:rPr lang="zh-CN" altLang="en-US"/>
              <a:pPr>
                <a:defRPr/>
              </a:pPr>
              <a:t>2019/11/25</a:t>
            </a:fld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B7FFF137-8A1E-4183-9080-DFED6AC25E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1D30DB8-7AAE-4ED1-8860-9B40F72B76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45DD3D-2555-4F83-ABE6-20A489143839}" type="slidenum">
              <a:rPr lang="zh-CN" altLang="en-US"/>
              <a:pPr>
                <a:defRPr/>
              </a:pPr>
              <a:t>‹#›</a:t>
            </a:fld>
            <a:endParaRPr lang="zh-CN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309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3E17BA-05F6-4C89-A308-F4E20A7D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98A898F5-9651-4F0F-AC0E-11A02786E0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B712C-08DF-4FFC-BBEF-1CB266133D91}" type="datetime1">
              <a:rPr lang="zh-CN" altLang="en-US"/>
              <a:pPr>
                <a:defRPr/>
              </a:pPr>
              <a:t>2019/11/25</a:t>
            </a:fld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B7FFF137-8A1E-4183-9080-DFED6AC25E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1D30DB8-7AAE-4ED1-8860-9B40F72B76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45DD3D-2555-4F83-ABE6-20A489143839}" type="slidenum">
              <a:rPr lang="zh-CN" altLang="en-US"/>
              <a:pPr>
                <a:defRPr/>
              </a:pPr>
              <a:t>‹#›</a:t>
            </a:fld>
            <a:endParaRPr lang="zh-CN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388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743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699">
        <p:cover/>
      </p:transition>
    </mc:Choice>
    <mc:Fallback xmlns="">
      <p:transition spd="med">
        <p:cover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57BDAA-4485-45C2-A0B7-3A574087E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B781A8-0FD5-41A4-AE66-3EBC2E649C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182436-E532-4D1B-82DA-6BD945726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E0942C-3570-4ED8-8264-0200C114E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29DA42-B753-4EDE-A8B3-8A8323E38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834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A34C6B-9DCC-46E0-868C-B196C6B52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F43159-4244-4B19-9B69-C09EB21E3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EF27ED-9047-415A-A1E2-92A4C61C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E7A685-E894-4716-A5DC-8266F64C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EE057D-C4DB-494D-8336-F7E5486AE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9744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CE2F7-CBB6-48A9-87A8-6B240AA4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862FF4-D789-4F16-924A-03642E251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0538F1-07B0-4A50-9684-58B56AB9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A301EA-70E4-41AA-969F-B795F83CD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E696C3-079D-498E-8D0F-A0D3D155F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532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F3C39D-A12E-40AB-B52D-F37B62A1C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F307F7-30C9-4BBD-80C7-77018AF50B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BA8BEA-62A0-477C-A536-DFD022D85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AA7369-702E-4817-B0E2-F8A2AE348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7B72B7-75A8-41E6-B8EA-0BFE48EF5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1DB52A-CB01-43D4-9192-1A961953D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643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85F12F-7066-44A3-8EAB-F1626E427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5AB81E9-DC77-4B2C-883F-C460DF384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3D0A7D-E270-4337-AC0D-B1DAF7A37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CCBCE3F-0FBB-4CDC-9C95-F59B86247F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B5A3361-DDB5-4B18-9DFB-405BB561BD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8848F93-5968-40A2-83A5-218F7A101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796D408-19A1-4531-8DA5-639F1D8F5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10BB3DB-D403-4BC1-B490-5A1BC6D37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218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7695B8-BFBE-445F-A96D-5A152926F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65278E4-22C3-45D9-857A-918BD22AB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7EB5A03-8E64-4CBE-B489-6DCC4F91B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D175854-D6CE-4066-B15B-F992DC885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431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D667314-8DFD-4FB2-BA42-3B8D167EC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B87FCB8-0A42-4E03-ACDF-B2F351448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2BFFFE-343D-4E5B-97E7-D3DA7CD8A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502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B41DEC-E0C1-4104-B97A-2A70EB946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54841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8EB568-86BD-4DDE-A4AC-EBC7362E6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C201C1-EC90-4DDF-8521-E4BD81B15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1DC80F-0729-4287-8748-85C0ABE22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445D9D-80BD-4E2B-86F2-25783CB24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135441-FD9C-40AF-BB5B-EA9711750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638A43-23C9-4393-9A08-753844A42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0356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52A25B-6220-4044-AE76-E2F94FEC1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F80F3D7-10A6-44F3-A6C9-73E5B522C5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09A6BF-D59F-480F-949A-E336252E1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54BA0A-F99D-44A8-8B7C-8F71C600B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3EA2F0-6D85-4144-8A39-F45085935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313D06-7471-49FD-9D70-2E08788F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7682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62F9F7-032B-45F0-8F5B-74CE16F31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F811BA7-FD72-452B-8379-EBA6F4E70E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A795F7-CCFA-4EB6-B61C-4B032E347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747F17-753C-4A1E-A3E8-16986F648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CD0EF3-463C-46F7-B0DA-231B90BBA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4182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BDC7BA6-966E-4BBC-BA7C-ED1AB2990A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54C2FA1-F434-495B-B73C-214E9CE4CE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A7A081-F6AB-455E-9AA8-7691DFB0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D25276-BCFD-4F6A-BBF4-3A2A1332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6CF939-6D70-4A35-98DA-743145C7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046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3636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EEACA9E-25C5-41D2-B907-3CDE6FE81E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199"/>
          <a:stretch/>
        </p:blipFill>
        <p:spPr>
          <a:xfrm>
            <a:off x="0" y="322"/>
            <a:ext cx="12192000" cy="685767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53393C6-3172-4333-9A29-A685708D63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802" t="5283" b="5279"/>
          <a:stretch/>
        </p:blipFill>
        <p:spPr>
          <a:xfrm>
            <a:off x="-68826" y="70607"/>
            <a:ext cx="1396181" cy="1227891"/>
          </a:xfrm>
          <a:custGeom>
            <a:avLst/>
            <a:gdLst>
              <a:gd name="connsiteX0" fmla="*/ 0 w 3712131"/>
              <a:gd name="connsiteY0" fmla="*/ 0 h 6857677"/>
              <a:gd name="connsiteX1" fmla="*/ 3712131 w 3712131"/>
              <a:gd name="connsiteY1" fmla="*/ 0 h 6857677"/>
              <a:gd name="connsiteX2" fmla="*/ 3712131 w 3712131"/>
              <a:gd name="connsiteY2" fmla="*/ 6857677 h 6857677"/>
              <a:gd name="connsiteX3" fmla="*/ 0 w 3712131"/>
              <a:gd name="connsiteY3" fmla="*/ 6857677 h 6857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2131" h="6857677">
                <a:moveTo>
                  <a:pt x="0" y="0"/>
                </a:moveTo>
                <a:lnTo>
                  <a:pt x="3712131" y="0"/>
                </a:lnTo>
                <a:lnTo>
                  <a:pt x="3712131" y="6857677"/>
                </a:lnTo>
                <a:lnTo>
                  <a:pt x="0" y="6857677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C8314F0-2146-41A6-AC7E-9BDD184B2EE3}"/>
              </a:ext>
            </a:extLst>
          </p:cNvPr>
          <p:cNvSpPr txBox="1"/>
          <p:nvPr userDrawn="1"/>
        </p:nvSpPr>
        <p:spPr>
          <a:xfrm>
            <a:off x="1396181" y="32149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</a:rPr>
              <a:t>输入标题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4393CF-4B44-481B-9F62-0A04F3394697}"/>
              </a:ext>
            </a:extLst>
          </p:cNvPr>
          <p:cNvSpPr/>
          <p:nvPr userDrawn="1"/>
        </p:nvSpPr>
        <p:spPr>
          <a:xfrm>
            <a:off x="1396181" y="844714"/>
            <a:ext cx="399019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TYPE YOUR CONTENT HERE, OR AFTER COPYING YOUR TEXT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7540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612450-6AB3-4FE5-8207-A15D93511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97012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B754A30F-1384-4173-8FAC-774E18E78C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</p:spTree>
    <p:extLst>
      <p:ext uri="{BB962C8B-B14F-4D97-AF65-F5344CB8AC3E}">
        <p14:creationId xmlns:p14="http://schemas.microsoft.com/office/powerpoint/2010/main" val="389887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DEF6B155-5BA9-45F6-8F5D-9F13F2F11E9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</p:spTree>
    <p:extLst>
      <p:ext uri="{BB962C8B-B14F-4D97-AF65-F5344CB8AC3E}">
        <p14:creationId xmlns:p14="http://schemas.microsoft.com/office/powerpoint/2010/main" val="2660083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3E17BA-05F6-4C89-A308-F4E20A7D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98A898F5-9651-4F0F-AC0E-11A02786E0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B712C-08DF-4FFC-BBEF-1CB266133D91}" type="datetime1">
              <a:rPr lang="zh-CN" altLang="en-US"/>
              <a:pPr>
                <a:defRPr/>
              </a:pPr>
              <a:t>2019/11/25</a:t>
            </a:fld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B7FFF137-8A1E-4183-9080-DFED6AC25E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1D30DB8-7AAE-4ED1-8860-9B40F72B76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45DD3D-2555-4F83-ABE6-20A489143839}" type="slidenum">
              <a:rPr lang="zh-CN" altLang="en-US"/>
              <a:pPr>
                <a:defRPr/>
              </a:pPr>
              <a:t>‹#›</a:t>
            </a:fld>
            <a:endParaRPr lang="zh-CN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740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3E17BA-05F6-4C89-A308-F4E20A7D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98A898F5-9651-4F0F-AC0E-11A02786E0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B712C-08DF-4FFC-BBEF-1CB266133D91}" type="datetime1">
              <a:rPr lang="zh-CN" altLang="en-US"/>
              <a:pPr>
                <a:defRPr/>
              </a:pPr>
              <a:t>2019/11/25</a:t>
            </a:fld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B7FFF137-8A1E-4183-9080-DFED6AC25E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1D30DB8-7AAE-4ED1-8860-9B40F72B76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45DD3D-2555-4F83-ABE6-20A489143839}" type="slidenum">
              <a:rPr lang="zh-CN" altLang="en-US"/>
              <a:pPr>
                <a:defRPr/>
              </a:pPr>
              <a:t>‹#›</a:t>
            </a:fld>
            <a:endParaRPr lang="zh-CN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64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30E69B3-461E-40BB-863E-51FC01C3F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A8E447-F3C4-493D-A470-07A00582E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318363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1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bg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11DFB1E-9A4D-4449-844D-4011A884A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F981A4-27F2-4BEE-BF9F-11967E271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65359A-2228-464F-9FD1-FB875E8807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316BA-C3B8-4C37-A6A5-12946949AB53}" type="datetimeFigureOut">
              <a:rPr lang="zh-CN" altLang="en-US" smtClean="0"/>
              <a:t>2019/11/25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20367E-D5FD-4738-9FA2-D37CD7693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537219-16DB-4743-8757-E55367FD8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14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2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11" Type="http://schemas.openxmlformats.org/officeDocument/2006/relationships/image" Target="../media/image9.pn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246820B-1D38-4B45-9820-9707887E5EA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101"/>
          <a:stretch/>
        </p:blipFill>
        <p:spPr>
          <a:xfrm>
            <a:off x="0" y="645"/>
            <a:ext cx="12192000" cy="6857355"/>
          </a:xfrm>
          <a:prstGeom prst="rect">
            <a:avLst/>
          </a:prstGeom>
          <a:solidFill>
            <a:srgbClr val="537EDA"/>
          </a:solidFill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0E9EE5BC-501F-46EA-9EA5-4AF1C42025C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70" t="5283" b="5279"/>
          <a:stretch/>
        </p:blipFill>
        <p:spPr>
          <a:xfrm>
            <a:off x="1" y="1"/>
            <a:ext cx="3712131" cy="6857677"/>
          </a:xfrm>
          <a:custGeom>
            <a:avLst/>
            <a:gdLst>
              <a:gd name="connsiteX0" fmla="*/ 0 w 3712131"/>
              <a:gd name="connsiteY0" fmla="*/ 0 h 6857677"/>
              <a:gd name="connsiteX1" fmla="*/ 3712131 w 3712131"/>
              <a:gd name="connsiteY1" fmla="*/ 0 h 6857677"/>
              <a:gd name="connsiteX2" fmla="*/ 3712131 w 3712131"/>
              <a:gd name="connsiteY2" fmla="*/ 6857677 h 6857677"/>
              <a:gd name="connsiteX3" fmla="*/ 0 w 3712131"/>
              <a:gd name="connsiteY3" fmla="*/ 6857677 h 6857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2131" h="6857677">
                <a:moveTo>
                  <a:pt x="0" y="0"/>
                </a:moveTo>
                <a:lnTo>
                  <a:pt x="3712131" y="0"/>
                </a:lnTo>
                <a:lnTo>
                  <a:pt x="3712131" y="6857677"/>
                </a:lnTo>
                <a:lnTo>
                  <a:pt x="0" y="6857677"/>
                </a:lnTo>
                <a:close/>
              </a:path>
            </a:pathLst>
          </a:cu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DE434B7-E3C9-4E36-803F-77AC77C63A47}"/>
              </a:ext>
            </a:extLst>
          </p:cNvPr>
          <p:cNvSpPr txBox="1"/>
          <p:nvPr/>
        </p:nvSpPr>
        <p:spPr>
          <a:xfrm>
            <a:off x="5380496" y="226423"/>
            <a:ext cx="4911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网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页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设 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计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与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制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作  </a:t>
            </a: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A8BEE786-4528-4627-869C-69512989745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48" t="5283" b="5279"/>
          <a:stretch/>
        </p:blipFill>
        <p:spPr>
          <a:xfrm flipH="1">
            <a:off x="10644502" y="323"/>
            <a:ext cx="1547498" cy="6857677"/>
          </a:xfrm>
          <a:custGeom>
            <a:avLst/>
            <a:gdLst>
              <a:gd name="connsiteX0" fmla="*/ 1547498 w 1547498"/>
              <a:gd name="connsiteY0" fmla="*/ 0 h 6857677"/>
              <a:gd name="connsiteX1" fmla="*/ 0 w 1547498"/>
              <a:gd name="connsiteY1" fmla="*/ 0 h 6857677"/>
              <a:gd name="connsiteX2" fmla="*/ 0 w 1547498"/>
              <a:gd name="connsiteY2" fmla="*/ 6857677 h 6857677"/>
              <a:gd name="connsiteX3" fmla="*/ 1547498 w 1547498"/>
              <a:gd name="connsiteY3" fmla="*/ 6857677 h 6857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47498" h="6857677">
                <a:moveTo>
                  <a:pt x="1547498" y="0"/>
                </a:moveTo>
                <a:lnTo>
                  <a:pt x="0" y="0"/>
                </a:lnTo>
                <a:lnTo>
                  <a:pt x="0" y="6857677"/>
                </a:lnTo>
                <a:lnTo>
                  <a:pt x="1547498" y="6857677"/>
                </a:lnTo>
                <a:close/>
              </a:path>
            </a:pathLst>
          </a:custGeom>
        </p:spPr>
      </p:pic>
      <p:grpSp>
        <p:nvGrpSpPr>
          <p:cNvPr id="36" name="组合 35">
            <a:extLst>
              <a:ext uri="{FF2B5EF4-FFF2-40B4-BE49-F238E27FC236}">
                <a16:creationId xmlns:a16="http://schemas.microsoft.com/office/drawing/2014/main" id="{25E053F2-43BB-4810-BB0C-017510E24101}"/>
              </a:ext>
            </a:extLst>
          </p:cNvPr>
          <p:cNvGrpSpPr/>
          <p:nvPr/>
        </p:nvGrpSpPr>
        <p:grpSpPr>
          <a:xfrm>
            <a:off x="4279546" y="886363"/>
            <a:ext cx="6120000" cy="5095334"/>
            <a:chOff x="4279546" y="886363"/>
            <a:chExt cx="6120000" cy="5095334"/>
          </a:xfrm>
        </p:grpSpPr>
        <p:sp>
          <p:nvSpPr>
            <p:cNvPr id="17" name="弧形 16">
              <a:extLst>
                <a:ext uri="{FF2B5EF4-FFF2-40B4-BE49-F238E27FC236}">
                  <a16:creationId xmlns:a16="http://schemas.microsoft.com/office/drawing/2014/main" id="{5E50A667-9D5F-4107-A0F5-8C7BCA98F6A5}"/>
                </a:ext>
              </a:extLst>
            </p:cNvPr>
            <p:cNvSpPr/>
            <p:nvPr/>
          </p:nvSpPr>
          <p:spPr>
            <a:xfrm flipV="1">
              <a:off x="5942546" y="3187697"/>
              <a:ext cx="2794000" cy="2794000"/>
            </a:xfrm>
            <a:prstGeom prst="arc">
              <a:avLst>
                <a:gd name="adj1" fmla="val 12626606"/>
                <a:gd name="adj2" fmla="val 19742983"/>
              </a:avLst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Light" panose="020B0300000000000000" pitchFamily="34" charset="-122"/>
              </a:endParaRP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D0C5353A-6FF1-4377-A7D4-80AFB35CEB7C}"/>
                </a:ext>
              </a:extLst>
            </p:cNvPr>
            <p:cNvGrpSpPr/>
            <p:nvPr/>
          </p:nvGrpSpPr>
          <p:grpSpPr>
            <a:xfrm>
              <a:off x="4279546" y="886363"/>
              <a:ext cx="6120000" cy="3650559"/>
              <a:chOff x="4279546" y="886363"/>
              <a:chExt cx="6120000" cy="3650559"/>
            </a:xfrm>
          </p:grpSpPr>
          <p:sp>
            <p:nvSpPr>
              <p:cNvPr id="14" name="弧形 13">
                <a:extLst>
                  <a:ext uri="{FF2B5EF4-FFF2-40B4-BE49-F238E27FC236}">
                    <a16:creationId xmlns:a16="http://schemas.microsoft.com/office/drawing/2014/main" id="{5E02D50E-E91B-41FB-AC6F-B438195D70FB}"/>
                  </a:ext>
                </a:extLst>
              </p:cNvPr>
              <p:cNvSpPr/>
              <p:nvPr/>
            </p:nvSpPr>
            <p:spPr>
              <a:xfrm>
                <a:off x="5942546" y="1621946"/>
                <a:ext cx="2794000" cy="2794000"/>
              </a:xfrm>
              <a:prstGeom prst="arc">
                <a:avLst>
                  <a:gd name="adj1" fmla="val 12626606"/>
                  <a:gd name="adj2" fmla="val 19742983"/>
                </a:avLst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Light" panose="020B0300000000000000" pitchFamily="34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75E67F20-8F98-4F73-B2A0-54EC14D91AD0}"/>
                  </a:ext>
                </a:extLst>
              </p:cNvPr>
              <p:cNvCxnSpPr/>
              <p:nvPr/>
            </p:nvCxnSpPr>
            <p:spPr>
              <a:xfrm>
                <a:off x="4279546" y="4107815"/>
                <a:ext cx="6120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图片 20">
                <a:extLst>
                  <a:ext uri="{FF2B5EF4-FFF2-40B4-BE49-F238E27FC236}">
                    <a16:creationId xmlns:a16="http://schemas.microsoft.com/office/drawing/2014/main" id="{5E8CF2B0-E5DF-43B7-8142-06FECA33884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209" t="30991" r="37462" b="59255"/>
              <a:stretch/>
            </p:blipFill>
            <p:spPr>
              <a:xfrm>
                <a:off x="5917385" y="3868066"/>
                <a:ext cx="2844322" cy="668856"/>
              </a:xfrm>
              <a:prstGeom prst="rect">
                <a:avLst/>
              </a:prstGeom>
            </p:spPr>
          </p:pic>
          <p:pic>
            <p:nvPicPr>
              <p:cNvPr id="32" name="图片 31">
                <a:extLst>
                  <a:ext uri="{FF2B5EF4-FFF2-40B4-BE49-F238E27FC236}">
                    <a16:creationId xmlns:a16="http://schemas.microsoft.com/office/drawing/2014/main" id="{2DF4A3CD-4F19-43D3-B250-781D10AEF9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209" t="30991" r="37462" b="59255"/>
              <a:stretch/>
            </p:blipFill>
            <p:spPr>
              <a:xfrm rot="5400000">
                <a:off x="6542681" y="1371150"/>
                <a:ext cx="1433918" cy="464343"/>
              </a:xfrm>
              <a:prstGeom prst="rect">
                <a:avLst/>
              </a:prstGeom>
            </p:spPr>
          </p:pic>
        </p:grp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FDCD7868-1BA9-4D56-A148-36AC57BE5EF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09" t="30991" r="37462" b="59255"/>
          <a:stretch/>
        </p:blipFill>
        <p:spPr>
          <a:xfrm rot="5400000">
            <a:off x="3325656" y="2567593"/>
            <a:ext cx="716960" cy="464343"/>
          </a:xfrm>
          <a:prstGeom prst="rect">
            <a:avLst/>
          </a:prstGeom>
        </p:spPr>
      </p:pic>
      <p:pic>
        <p:nvPicPr>
          <p:cNvPr id="39" name="PA-AnanRyoko - Refrain">
            <a:hlinkClick r:id="" action="ppaction://media"/>
            <a:extLst>
              <a:ext uri="{FF2B5EF4-FFF2-40B4-BE49-F238E27FC236}">
                <a16:creationId xmlns:a16="http://schemas.microsoft.com/office/drawing/2014/main" id="{258C234E-3183-4803-AA9A-963D7B9C15D4}"/>
              </a:ext>
            </a:extLst>
          </p:cNvPr>
          <p:cNvPicPr>
            <a:picLocks noChangeAspect="1"/>
          </p:cNvPicPr>
          <p:nvPr>
            <a:audi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687198" y="1281778"/>
            <a:ext cx="487363" cy="48736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590A723-5101-483F-877E-C9F62519A7FD}"/>
              </a:ext>
            </a:extLst>
          </p:cNvPr>
          <p:cNvSpPr/>
          <p:nvPr/>
        </p:nvSpPr>
        <p:spPr>
          <a:xfrm>
            <a:off x="732417" y="3034190"/>
            <a:ext cx="1131591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</a:t>
            </a:r>
            <a:r>
              <a:rPr lang="en-US" altLang="zh-CN" sz="5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5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章 网页设计</a:t>
            </a:r>
            <a:r>
              <a:rPr lang="en-US" altLang="zh-CN" sz="5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Photoshop</a:t>
            </a:r>
            <a:r>
              <a:rPr lang="zh-CN" altLang="en-US" sz="5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基础知识</a:t>
            </a:r>
          </a:p>
        </p:txBody>
      </p:sp>
    </p:spTree>
    <p:extLst>
      <p:ext uri="{BB962C8B-B14F-4D97-AF65-F5344CB8AC3E}">
        <p14:creationId xmlns:p14="http://schemas.microsoft.com/office/powerpoint/2010/main" val="3184906863"/>
      </p:ext>
    </p:extLst>
  </p:cSld>
  <p:clrMapOvr>
    <a:masterClrMapping/>
  </p:clrMapOvr>
  <p:transition spd="slow" advClick="0" advTm="200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7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2.1.4 Photoshop</a:t>
            </a:r>
            <a:r>
              <a:rPr lang="zh-CN" altLang="en-US" dirty="0"/>
              <a:t>应用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6022" y="1450057"/>
            <a:ext cx="11432559" cy="4665662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1.</a:t>
            </a:r>
            <a:r>
              <a:rPr lang="zh-CN" altLang="zh-CN" sz="3200" dirty="0"/>
              <a:t>广告摄影</a:t>
            </a:r>
          </a:p>
          <a:p>
            <a:r>
              <a:rPr lang="zh-CN" altLang="zh-CN" dirty="0"/>
              <a:t>广告摄影作为一种对视觉要求非常严格的工作，其最终成品往往要经过</a:t>
            </a:r>
            <a:r>
              <a:rPr lang="en-US" altLang="zh-CN" dirty="0"/>
              <a:t>PHOTOSHOP</a:t>
            </a:r>
            <a:r>
              <a:rPr lang="zh-CN" altLang="zh-CN" dirty="0"/>
              <a:t>的修改才能得到满意的效果。</a:t>
            </a:r>
          </a:p>
          <a:p>
            <a:r>
              <a:rPr lang="en-US" altLang="zh-CN" sz="3200" dirty="0"/>
              <a:t>2.</a:t>
            </a:r>
            <a:r>
              <a:rPr lang="zh-CN" altLang="zh-CN" sz="3200" dirty="0"/>
              <a:t>平面设计</a:t>
            </a:r>
          </a:p>
          <a:p>
            <a:r>
              <a:rPr lang="zh-CN" altLang="zh-CN" dirty="0"/>
              <a:t>平面设计是</a:t>
            </a:r>
            <a:r>
              <a:rPr lang="en-US" altLang="zh-CN" dirty="0"/>
              <a:t>PHOTOSHOP</a:t>
            </a:r>
            <a:r>
              <a:rPr lang="zh-CN" altLang="zh-CN" dirty="0"/>
              <a:t>应用最为广泛的领域，无论是我们正在阅读的图书封面，还是大街上看到的招帖、海报，这些具有丰富图像的平面印刷品，基本上都需要</a:t>
            </a:r>
            <a:r>
              <a:rPr lang="en-US" altLang="zh-CN" dirty="0"/>
              <a:t>PHOTOSHOP</a:t>
            </a:r>
            <a:r>
              <a:rPr lang="zh-CN" altLang="zh-CN" dirty="0"/>
              <a:t>软件对图像进行处理。</a:t>
            </a:r>
          </a:p>
          <a:p>
            <a:r>
              <a:rPr lang="en-US" altLang="zh-CN" sz="3200" dirty="0"/>
              <a:t>3.</a:t>
            </a:r>
            <a:r>
              <a:rPr lang="zh-CN" altLang="zh-CN" sz="3200" dirty="0"/>
              <a:t>修复照片</a:t>
            </a:r>
          </a:p>
          <a:p>
            <a:r>
              <a:rPr lang="en-US" altLang="zh-CN" dirty="0"/>
              <a:t>PHOTOSHOP</a:t>
            </a:r>
            <a:r>
              <a:rPr lang="zh-CN" altLang="zh-CN" dirty="0"/>
              <a:t>具有强大的图像修饰功能。利用这些功能，可以快速修复一张破损的老照片，也可以修复人脸上的斑点等缺陷。</a:t>
            </a:r>
          </a:p>
          <a:p>
            <a:pPr algn="just">
              <a:lnSpc>
                <a:spcPct val="150000"/>
              </a:lnSpc>
              <a:buNone/>
            </a:pPr>
            <a:endParaRPr lang="zh-CN" altLang="en-US" sz="3900" dirty="0"/>
          </a:p>
        </p:txBody>
      </p:sp>
    </p:spTree>
    <p:extLst>
      <p:ext uri="{BB962C8B-B14F-4D97-AF65-F5344CB8AC3E}">
        <p14:creationId xmlns:p14="http://schemas.microsoft.com/office/powerpoint/2010/main" val="2754815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2.1.4 Photoshop</a:t>
            </a:r>
            <a:r>
              <a:rPr lang="zh-CN" altLang="en-US" dirty="0"/>
              <a:t>应用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6022" y="1450057"/>
            <a:ext cx="11432559" cy="4665662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4.</a:t>
            </a:r>
            <a:r>
              <a:rPr lang="zh-CN" altLang="zh-CN" sz="3200" dirty="0"/>
              <a:t>影像创意</a:t>
            </a:r>
          </a:p>
          <a:p>
            <a:r>
              <a:rPr lang="zh-CN" altLang="zh-CN" dirty="0"/>
              <a:t>影像创意是</a:t>
            </a:r>
            <a:r>
              <a:rPr lang="en-US" altLang="zh-CN" dirty="0"/>
              <a:t>PHOTOSHOP</a:t>
            </a:r>
            <a:r>
              <a:rPr lang="zh-CN" altLang="zh-CN" dirty="0"/>
              <a:t>的特长，通过</a:t>
            </a:r>
            <a:r>
              <a:rPr lang="en-US" altLang="zh-CN" dirty="0"/>
              <a:t>PHOTOSHOP</a:t>
            </a:r>
            <a:r>
              <a:rPr lang="zh-CN" altLang="zh-CN" dirty="0"/>
              <a:t>的处理可以将原本风马牛不相及的对象组合在一起，也可以使用“狸猫换太子”的手段使图像发生面目全非的巨大变化。</a:t>
            </a:r>
          </a:p>
          <a:p>
            <a:r>
              <a:rPr lang="en-US" altLang="zh-CN" sz="3200" dirty="0"/>
              <a:t>5.</a:t>
            </a:r>
            <a:r>
              <a:rPr lang="zh-CN" altLang="zh-CN" sz="3200" dirty="0"/>
              <a:t>艺术文字</a:t>
            </a:r>
          </a:p>
          <a:p>
            <a:r>
              <a:rPr lang="zh-CN" altLang="zh-CN" dirty="0"/>
              <a:t>当文字遇到</a:t>
            </a:r>
            <a:r>
              <a:rPr lang="en-US" altLang="zh-CN" dirty="0"/>
              <a:t>PHOTOSHOP</a:t>
            </a:r>
            <a:r>
              <a:rPr lang="zh-CN" altLang="zh-CN" dirty="0"/>
              <a:t>处理，就已经注定不再普通。利用</a:t>
            </a:r>
            <a:r>
              <a:rPr lang="en-US" altLang="zh-CN" dirty="0"/>
              <a:t>PHOTOSHOP</a:t>
            </a:r>
            <a:r>
              <a:rPr lang="zh-CN" altLang="zh-CN" dirty="0"/>
              <a:t>可以使文字发生各种各样的变化，并利用这些艺术化处理后的文字为图像增加效果。</a:t>
            </a:r>
          </a:p>
          <a:p>
            <a:r>
              <a:rPr lang="en-US" altLang="zh-CN" sz="3200" dirty="0"/>
              <a:t>6.</a:t>
            </a:r>
            <a:r>
              <a:rPr lang="zh-CN" altLang="zh-CN" sz="3200" dirty="0"/>
              <a:t>网页制作</a:t>
            </a:r>
          </a:p>
          <a:p>
            <a:r>
              <a:rPr lang="zh-CN" altLang="zh-CN" dirty="0"/>
              <a:t>网络的普及是促使更多人需要掌握</a:t>
            </a:r>
            <a:r>
              <a:rPr lang="en-US" altLang="zh-CN" dirty="0"/>
              <a:t>PHOTOSHOP</a:t>
            </a:r>
            <a:r>
              <a:rPr lang="zh-CN" altLang="zh-CN" dirty="0"/>
              <a:t>的一个重要原因。因为在制作网页时</a:t>
            </a:r>
            <a:r>
              <a:rPr lang="en-US" altLang="zh-CN" dirty="0"/>
              <a:t>PHOTOSHOP</a:t>
            </a:r>
            <a:r>
              <a:rPr lang="zh-CN" altLang="zh-CN" dirty="0"/>
              <a:t>是必不可少的网页图像处理软件。</a:t>
            </a:r>
          </a:p>
          <a:p>
            <a:pPr algn="just">
              <a:lnSpc>
                <a:spcPct val="150000"/>
              </a:lnSpc>
              <a:buNone/>
            </a:pPr>
            <a:endParaRPr lang="zh-CN" altLang="en-US" sz="3900" dirty="0"/>
          </a:p>
        </p:txBody>
      </p:sp>
    </p:spTree>
    <p:extLst>
      <p:ext uri="{BB962C8B-B14F-4D97-AF65-F5344CB8AC3E}">
        <p14:creationId xmlns:p14="http://schemas.microsoft.com/office/powerpoint/2010/main" val="710161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2.1.4 Photoshop</a:t>
            </a:r>
            <a:r>
              <a:rPr lang="zh-CN" altLang="en-US" dirty="0"/>
              <a:t>应用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6022" y="1450057"/>
            <a:ext cx="11432559" cy="4665662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3000" dirty="0"/>
              <a:t>11.</a:t>
            </a:r>
            <a:r>
              <a:rPr lang="zh-CN" altLang="zh-CN" sz="3000" dirty="0"/>
              <a:t>图标制作</a:t>
            </a:r>
          </a:p>
          <a:p>
            <a:r>
              <a:rPr lang="zh-CN" altLang="zh-CN" dirty="0"/>
              <a:t>虽然使用</a:t>
            </a:r>
            <a:r>
              <a:rPr lang="en-US" altLang="zh-CN" dirty="0"/>
              <a:t>PHOTOSHOP</a:t>
            </a:r>
            <a:r>
              <a:rPr lang="zh-CN" altLang="zh-CN" dirty="0"/>
              <a:t>制作图标在感觉上有些大材小用，但使用此软件制作的图标的确非常精美。</a:t>
            </a:r>
          </a:p>
          <a:p>
            <a:r>
              <a:rPr lang="en-US" altLang="zh-CN" sz="3000" dirty="0"/>
              <a:t>12.</a:t>
            </a:r>
            <a:r>
              <a:rPr lang="zh-CN" altLang="zh-CN" sz="3000" dirty="0"/>
              <a:t>界面设计</a:t>
            </a:r>
          </a:p>
          <a:p>
            <a:r>
              <a:rPr lang="zh-CN" altLang="zh-CN" dirty="0"/>
              <a:t>界面设计是一个新兴的领域，已经受到越来越多的软件企业及开发者的重视，虽然暂时还未成为一种全新的职业，但相信不久一定会出现专业的界面设计师职业。在当前还没有用于做界面设计的专业软件，因此绝大多数设计者使用的都是</a:t>
            </a:r>
            <a:r>
              <a:rPr lang="en-US" altLang="zh-CN" dirty="0"/>
              <a:t>PHOTOSHOP</a:t>
            </a:r>
            <a:r>
              <a:rPr lang="zh-CN" altLang="zh-CN" dirty="0"/>
              <a:t>。</a:t>
            </a:r>
          </a:p>
          <a:p>
            <a:r>
              <a:rPr lang="en-US" altLang="zh-CN" sz="3000" dirty="0"/>
              <a:t>13.</a:t>
            </a:r>
            <a:r>
              <a:rPr lang="zh-CN" altLang="zh-CN" sz="3000" dirty="0"/>
              <a:t>视觉创意</a:t>
            </a:r>
          </a:p>
          <a:p>
            <a:r>
              <a:rPr lang="zh-CN" altLang="zh-CN" dirty="0"/>
              <a:t>视觉创意与设计是设计艺术的一个分支，此类设计通常没有非常明显的商业目的，但由于他为广大设计爱好者提供了广阔的设计空间，因此越来越多的设计爱好者开始了学习</a:t>
            </a:r>
            <a:r>
              <a:rPr lang="en-US" altLang="zh-CN" dirty="0"/>
              <a:t>PHOTOSHOP</a:t>
            </a:r>
            <a:r>
              <a:rPr lang="zh-CN" altLang="zh-CN" dirty="0"/>
              <a:t>，并进行具有个人特色与风格的视觉创意。</a:t>
            </a:r>
          </a:p>
          <a:p>
            <a:r>
              <a:rPr lang="en-US" altLang="zh-CN" dirty="0"/>
              <a:t> </a:t>
            </a:r>
            <a:endParaRPr lang="zh-CN" altLang="zh-CN" dirty="0"/>
          </a:p>
          <a:p>
            <a:pPr algn="just">
              <a:lnSpc>
                <a:spcPct val="150000"/>
              </a:lnSpc>
              <a:buNone/>
            </a:pPr>
            <a:endParaRPr lang="zh-CN" altLang="en-US" sz="3900" dirty="0"/>
          </a:p>
        </p:txBody>
      </p:sp>
    </p:spTree>
    <p:extLst>
      <p:ext uri="{BB962C8B-B14F-4D97-AF65-F5344CB8AC3E}">
        <p14:creationId xmlns:p14="http://schemas.microsoft.com/office/powerpoint/2010/main" val="3913910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72835" y="2468682"/>
            <a:ext cx="5320519" cy="2687977"/>
            <a:chOff x="1548458" y="1735524"/>
            <a:chExt cx="3991621" cy="2016605"/>
          </a:xfrm>
        </p:grpSpPr>
        <p:sp>
          <p:nvSpPr>
            <p:cNvPr id="6" name="矩形 5"/>
            <p:cNvSpPr/>
            <p:nvPr/>
          </p:nvSpPr>
          <p:spPr>
            <a:xfrm rot="1400643">
              <a:off x="2134121" y="2428055"/>
              <a:ext cx="3405958" cy="1324074"/>
            </a:xfrm>
            <a:prstGeom prst="rect">
              <a:avLst/>
            </a:prstGeom>
            <a:gradFill flip="none" rotWithShape="1">
              <a:gsLst>
                <a:gs pos="54000">
                  <a:schemeClr val="bg1">
                    <a:lumMod val="65000"/>
                    <a:lumOff val="35000"/>
                    <a:alpha val="0"/>
                  </a:schemeClr>
                </a:gs>
                <a:gs pos="0">
                  <a:schemeClr val="accent1">
                    <a:alpha val="54000"/>
                    <a:lumMod val="65000"/>
                    <a:lumOff val="3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 dirty="0"/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1548458" y="1735524"/>
              <a:ext cx="1309988" cy="1309988"/>
              <a:chOff x="1174574" y="1234009"/>
              <a:chExt cx="2239520" cy="2239520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1174574" y="1234009"/>
                <a:ext cx="2239520" cy="223952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/>
              </a:p>
            </p:txBody>
          </p:sp>
          <p:sp>
            <p:nvSpPr>
              <p:cNvPr id="8" name="文本框 8"/>
              <p:cNvSpPr txBox="1"/>
              <p:nvPr/>
            </p:nvSpPr>
            <p:spPr>
              <a:xfrm>
                <a:off x="1723249" y="1906094"/>
                <a:ext cx="1029774" cy="895350"/>
              </a:xfrm>
              <a:prstGeom prst="rect">
                <a:avLst/>
              </a:prstGeom>
              <a:noFill/>
              <a:ln w="117475">
                <a:noFill/>
              </a:ln>
              <a:effectLst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ctr"/>
                <a:r>
                  <a:rPr lang="en-US" altLang="zh-CN" sz="2399" spc="133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Impact" panose="020B0806030902050204" pitchFamily="34" charset="0"/>
                    <a:cs typeface="Arial" panose="020B0604020202020204" pitchFamily="34" charset="0"/>
                  </a:rPr>
                  <a:t>02</a:t>
                </a:r>
                <a:endParaRPr lang="zh-CN" altLang="en-US" sz="2399" spc="133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4703451" y="2581537"/>
            <a:ext cx="6840649" cy="912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332" b="1" spc="400" dirty="0">
                <a:solidFill>
                  <a:schemeClr val="accent1"/>
                </a:solidFill>
                <a:latin typeface="黑体" panose="02010600030101010101" charset="-122"/>
                <a:ea typeface="黑体" panose="02010600030101010101" charset="-122"/>
              </a:rPr>
              <a:t>Photoshop</a:t>
            </a:r>
            <a:r>
              <a:rPr lang="zh-CN" altLang="en-US" sz="5332" b="1" spc="400" dirty="0">
                <a:solidFill>
                  <a:schemeClr val="accent1"/>
                </a:solidFill>
                <a:latin typeface="黑体" panose="02010600030101010101" charset="-122"/>
                <a:ea typeface="黑体" panose="02010600030101010101" charset="-122"/>
              </a:rPr>
              <a:t>基本操作</a:t>
            </a:r>
            <a:endParaRPr lang="en-US" altLang="zh-CN" sz="5332" b="1" spc="400" dirty="0">
              <a:solidFill>
                <a:schemeClr val="accent1"/>
              </a:solidFill>
              <a:latin typeface="黑体" panose="02010600030101010101" charset="-122"/>
              <a:ea typeface="黑体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6165945"/>
      </p:ext>
    </p:extLst>
  </p:cSld>
  <p:clrMapOvr>
    <a:masterClrMapping/>
  </p:clrMapOvr>
  <p:transition spd="med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 rot="1057730">
            <a:off x="5200363" y="4204332"/>
            <a:ext cx="8244682" cy="2838644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 dirty="0"/>
          </a:p>
        </p:txBody>
      </p:sp>
      <p:sp>
        <p:nvSpPr>
          <p:cNvPr id="9" name="Shape 1896"/>
          <p:cNvSpPr/>
          <p:nvPr/>
        </p:nvSpPr>
        <p:spPr>
          <a:xfrm>
            <a:off x="8139198" y="4957360"/>
            <a:ext cx="3138402" cy="51238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3199" dirty="0">
                <a:solidFill>
                  <a:schemeClr val="bg1"/>
                </a:solidFill>
                <a:latin typeface="宋体" panose="02010600030101010101" pitchFamily="2" charset="-122"/>
                <a:cs typeface="Open Sans" panose="020B0606030504020204" pitchFamily="34" charset="0"/>
                <a:sym typeface="Arial" panose="020B0604020202020204" pitchFamily="34" charset="0"/>
              </a:rPr>
              <a:t>图层的使用技巧</a:t>
            </a:r>
            <a:endParaRPr lang="en-US" altLang="zh-CN" sz="3199" dirty="0">
              <a:solidFill>
                <a:schemeClr val="bg1"/>
              </a:solidFill>
              <a:latin typeface="宋体" panose="02010600030101010101" pitchFamily="2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Shape 1897"/>
          <p:cNvSpPr/>
          <p:nvPr/>
        </p:nvSpPr>
        <p:spPr>
          <a:xfrm>
            <a:off x="320040" y="3903812"/>
            <a:ext cx="3979137" cy="51238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 anchor="ctr">
            <a:spAutoFit/>
          </a:bodyPr>
          <a:lstStyle>
            <a:lvl1pPr algn="r"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3199" dirty="0">
                <a:solidFill>
                  <a:schemeClr val="bg1"/>
                </a:solidFill>
                <a:latin typeface="宋体" panose="02010600030101010101" pitchFamily="2" charset="-122"/>
                <a:cs typeface="Open Sans" panose="020B0606030504020204" pitchFamily="34" charset="0"/>
                <a:sym typeface="Arial" panose="020B0604020202020204" pitchFamily="34" charset="0"/>
              </a:rPr>
              <a:t>通道和蒙版应用技巧</a:t>
            </a:r>
            <a:endParaRPr lang="en-US" altLang="zh-CN" sz="3199" dirty="0">
              <a:solidFill>
                <a:schemeClr val="bg1"/>
              </a:solidFill>
              <a:latin typeface="宋体" panose="02010600030101010101" pitchFamily="2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2" name="Shape 1899"/>
          <p:cNvSpPr/>
          <p:nvPr/>
        </p:nvSpPr>
        <p:spPr>
          <a:xfrm>
            <a:off x="3311095" y="4820507"/>
            <a:ext cx="4995949" cy="11501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557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8043" y="0"/>
                </a:lnTo>
                <a:lnTo>
                  <a:pt x="3557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25395" tIns="25395" rIns="25395" bIns="25395" anchor="ctr"/>
          <a:lstStyle/>
          <a:p>
            <a:pPr>
              <a:lnSpc>
                <a:spcPct val="120000"/>
              </a:lnSpc>
            </a:pPr>
            <a:endParaRPr sz="1733" dirty="0"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Shape 1900"/>
          <p:cNvSpPr/>
          <p:nvPr/>
        </p:nvSpPr>
        <p:spPr>
          <a:xfrm>
            <a:off x="4131865" y="3659421"/>
            <a:ext cx="3354409" cy="11610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47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6251" y="0"/>
                </a:lnTo>
                <a:lnTo>
                  <a:pt x="5347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25395" tIns="25395" rIns="25395" bIns="25395" anchor="ctr"/>
          <a:lstStyle/>
          <a:p>
            <a:pPr>
              <a:lnSpc>
                <a:spcPct val="120000"/>
              </a:lnSpc>
            </a:pPr>
            <a:endParaRPr sz="1733" dirty="0"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Shape 1901"/>
          <p:cNvSpPr/>
          <p:nvPr/>
        </p:nvSpPr>
        <p:spPr>
          <a:xfrm>
            <a:off x="4964115" y="2471033"/>
            <a:ext cx="1689910" cy="1182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8183" y="5234"/>
                </a:lnTo>
                <a:lnTo>
                  <a:pt x="8190" y="5234"/>
                </a:lnTo>
                <a:lnTo>
                  <a:pt x="0" y="21600"/>
                </a:lnTo>
                <a:lnTo>
                  <a:pt x="21600" y="21600"/>
                </a:lnTo>
                <a:lnTo>
                  <a:pt x="13410" y="5234"/>
                </a:lnTo>
                <a:lnTo>
                  <a:pt x="13417" y="5234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25395" tIns="25395" rIns="25395" bIns="25395" anchor="ctr"/>
          <a:lstStyle/>
          <a:p>
            <a:pPr>
              <a:lnSpc>
                <a:spcPct val="120000"/>
              </a:lnSpc>
            </a:pPr>
            <a:endParaRPr sz="1733" dirty="0">
              <a:solidFill>
                <a:srgbClr val="53585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Shape 1896"/>
          <p:cNvSpPr/>
          <p:nvPr/>
        </p:nvSpPr>
        <p:spPr>
          <a:xfrm>
            <a:off x="6505017" y="2618062"/>
            <a:ext cx="3386259" cy="51238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3199" dirty="0">
                <a:solidFill>
                  <a:schemeClr val="bg1"/>
                </a:solidFill>
                <a:latin typeface="宋体" panose="02010600030101010101" pitchFamily="2" charset="-122"/>
                <a:cs typeface="Open Sans" panose="020B0606030504020204" pitchFamily="34" charset="0"/>
                <a:sym typeface="Arial" panose="020B0604020202020204" pitchFamily="34" charset="0"/>
              </a:rPr>
              <a:t>用户界面和工具箱</a:t>
            </a:r>
            <a:endParaRPr lang="en-US" altLang="zh-CN" sz="3199" dirty="0">
              <a:solidFill>
                <a:schemeClr val="bg1"/>
              </a:solidFill>
              <a:latin typeface="宋体" panose="02010600030101010101" pitchFamily="2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cover/>
      </p:transition>
    </mc:Choice>
    <mc:Fallback xmlns="">
      <p:transition spd="med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9" grpId="0" animBg="1"/>
      <p:bldP spid="10" grpId="0" animBg="1"/>
      <p:bldP spid="12" grpId="0" bldLvl="0" animBg="1"/>
      <p:bldP spid="13" grpId="0" bldLvl="0" animBg="1"/>
      <p:bldP spid="14" grpId="0" bldLvl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2.2.1 </a:t>
            </a:r>
            <a:r>
              <a:rPr lang="zh-CN" altLang="en-US" dirty="0"/>
              <a:t>用户界面和工具箱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6022" y="1450057"/>
            <a:ext cx="11432559" cy="4665662"/>
          </a:xfrm>
        </p:spPr>
        <p:txBody>
          <a:bodyPr>
            <a:normAutofit/>
          </a:bodyPr>
          <a:lstStyle/>
          <a:p>
            <a:r>
              <a:rPr lang="en-US" altLang="zh-CN" dirty="0"/>
              <a:t>1</a:t>
            </a:r>
            <a:r>
              <a:rPr lang="zh-CN" altLang="zh-CN" dirty="0"/>
              <a:t>．用户界面</a:t>
            </a:r>
          </a:p>
          <a:p>
            <a:r>
              <a:rPr lang="en-US" altLang="zh-CN" dirty="0"/>
              <a:t>Photoshop</a:t>
            </a:r>
            <a:r>
              <a:rPr lang="zh-CN" altLang="zh-CN" dirty="0"/>
              <a:t>窗口布局如图</a:t>
            </a:r>
            <a:r>
              <a:rPr lang="en-US" altLang="zh-CN" dirty="0"/>
              <a:t>2-5</a:t>
            </a:r>
            <a:r>
              <a:rPr lang="zh-CN" altLang="zh-CN" dirty="0"/>
              <a:t>所示，包括标题栏、菜单栏、选项栏、工具箱、图像编辑窗口和浮动面板等元素。</a:t>
            </a:r>
          </a:p>
          <a:p>
            <a:pPr algn="just">
              <a:lnSpc>
                <a:spcPct val="150000"/>
              </a:lnSpc>
              <a:buNone/>
            </a:pPr>
            <a:endParaRPr lang="zh-CN" altLang="en-US" sz="3900" dirty="0"/>
          </a:p>
        </p:txBody>
      </p:sp>
      <p:pic>
        <p:nvPicPr>
          <p:cNvPr id="5" name="Picture 4" descr="未标题-2副本">
            <a:extLst>
              <a:ext uri="{FF2B5EF4-FFF2-40B4-BE49-F238E27FC236}">
                <a16:creationId xmlns:a16="http://schemas.microsoft.com/office/drawing/2014/main" id="{5A6CB2AF-E236-4614-95BB-2D16A6FAF04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6550" y="3182019"/>
            <a:ext cx="3898900" cy="29337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22156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2.2.1 </a:t>
            </a:r>
            <a:r>
              <a:rPr lang="zh-CN" altLang="en-US" dirty="0"/>
              <a:t>用户界面和工具箱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6022" y="1450057"/>
            <a:ext cx="11432559" cy="4665662"/>
          </a:xfrm>
        </p:spPr>
        <p:txBody>
          <a:bodyPr>
            <a:normAutofit/>
          </a:bodyPr>
          <a:lstStyle/>
          <a:p>
            <a:r>
              <a:rPr lang="en-US" altLang="zh-CN" dirty="0"/>
              <a:t>2</a:t>
            </a:r>
            <a:r>
              <a:rPr lang="zh-CN" altLang="zh-CN" dirty="0"/>
              <a:t>．工具箱内常用工具及工具使用技巧</a:t>
            </a:r>
          </a:p>
          <a:p>
            <a:r>
              <a:rPr lang="zh-CN" altLang="zh-CN" dirty="0"/>
              <a:t>工具箱中包含了最常用的工具，将经常使用或非常有效的功能集中在一个地方，分类有序的排列在一起。在</a:t>
            </a:r>
            <a:r>
              <a:rPr lang="en-US" altLang="zh-CN" dirty="0"/>
              <a:t>Photoshop</a:t>
            </a:r>
            <a:r>
              <a:rPr lang="zh-CN" altLang="zh-CN" dirty="0"/>
              <a:t>中，工具箱可以以单排的形式陈列，以前其他版本都是以双排的形式。单排使屏幕操作区域更大，操作更方便。</a:t>
            </a:r>
          </a:p>
          <a:p>
            <a:pPr algn="just">
              <a:lnSpc>
                <a:spcPct val="150000"/>
              </a:lnSpc>
              <a:buNone/>
            </a:pPr>
            <a:endParaRPr lang="zh-CN" altLang="en-US" sz="3900" dirty="0"/>
          </a:p>
        </p:txBody>
      </p:sp>
      <p:pic>
        <p:nvPicPr>
          <p:cNvPr id="6" name="Picture 4" descr="zsj}">
            <a:extLst>
              <a:ext uri="{FF2B5EF4-FFF2-40B4-BE49-F238E27FC236}">
                <a16:creationId xmlns:a16="http://schemas.microsoft.com/office/drawing/2014/main" id="{B5CBA913-08E2-4A23-986C-A4B53BBCFBD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5599" y="3063875"/>
            <a:ext cx="4940801" cy="3429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50940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2.2.2 </a:t>
            </a:r>
            <a:r>
              <a:rPr lang="zh-CN" altLang="en-US" dirty="0"/>
              <a:t>图层的使用技巧</a:t>
            </a:r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6022" y="1450057"/>
            <a:ext cx="11432559" cy="4665662"/>
          </a:xfrm>
        </p:spPr>
        <p:txBody>
          <a:bodyPr>
            <a:normAutofit/>
          </a:bodyPr>
          <a:lstStyle/>
          <a:p>
            <a:r>
              <a:rPr lang="zh-CN" altLang="zh-CN" dirty="0"/>
              <a:t>图层是</a:t>
            </a:r>
            <a:r>
              <a:rPr lang="en-US" altLang="zh-CN" dirty="0"/>
              <a:t>Photoshop</a:t>
            </a:r>
            <a:r>
              <a:rPr lang="zh-CN" altLang="zh-CN" dirty="0"/>
              <a:t>中非常重要的功能之一，熟练掌握图层的使用技巧是一个设计师必备的基本功。接下来讲解关于图层的使用技巧。</a:t>
            </a:r>
          </a:p>
          <a:p>
            <a:r>
              <a:rPr lang="en-US" altLang="zh-CN" dirty="0"/>
              <a:t>(1)</a:t>
            </a:r>
            <a:r>
              <a:rPr lang="zh-CN" altLang="zh-CN" dirty="0"/>
              <a:t>图层面板</a:t>
            </a:r>
          </a:p>
          <a:p>
            <a:r>
              <a:rPr lang="en-US" altLang="zh-CN" dirty="0"/>
              <a:t>Photoshop</a:t>
            </a:r>
            <a:r>
              <a:rPr lang="zh-CN" altLang="zh-CN" dirty="0"/>
              <a:t>的图层分为很多层级，按次序重叠在一起，每一个图层都可以放置不同的件，进行单独处理，图层理论上讲可以有无限个，</a:t>
            </a:r>
            <a:r>
              <a:rPr lang="en-US" altLang="zh-CN" dirty="0"/>
              <a:t>Photoshop</a:t>
            </a:r>
            <a:r>
              <a:rPr lang="zh-CN" altLang="zh-CN" dirty="0"/>
              <a:t>并不限制图层的最大数，但图层越多，管理越复杂，可将图层分类放置于图层文件夹中。图层面板如图所示。</a:t>
            </a:r>
          </a:p>
          <a:p>
            <a:pPr algn="just">
              <a:lnSpc>
                <a:spcPct val="150000"/>
              </a:lnSpc>
              <a:buNone/>
            </a:pPr>
            <a:endParaRPr lang="zh-CN" altLang="en-US" sz="39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068D089-9FE0-4BCA-88DB-E3B29B87C8D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4723" y="3782888"/>
            <a:ext cx="5274310" cy="314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7493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2.2.3 </a:t>
            </a:r>
            <a:r>
              <a:rPr lang="zh-CN" altLang="en-US" dirty="0"/>
              <a:t>通道和蒙版应用技巧</a:t>
            </a:r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6022" y="1450057"/>
            <a:ext cx="11432559" cy="4665662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    </a:t>
            </a:r>
            <a:r>
              <a:rPr lang="zh-CN" altLang="zh-CN" sz="3600" dirty="0"/>
              <a:t>通道可分为颜色通道和</a:t>
            </a:r>
            <a:r>
              <a:rPr lang="en-US" altLang="zh-CN" sz="3600" dirty="0"/>
              <a:t>Alpha</a:t>
            </a:r>
            <a:r>
              <a:rPr lang="zh-CN" altLang="zh-CN" sz="3600" dirty="0"/>
              <a:t>通道，颜色通道保存图像的颜色，</a:t>
            </a:r>
            <a:r>
              <a:rPr lang="en-US" altLang="zh-CN" sz="3600" dirty="0"/>
              <a:t>Alpha</a:t>
            </a:r>
            <a:r>
              <a:rPr lang="zh-CN" altLang="zh-CN" sz="3600" dirty="0"/>
              <a:t>通道保存选区。通道和图层蒙版是</a:t>
            </a:r>
            <a:r>
              <a:rPr lang="en-US" altLang="zh-CN" sz="3600" dirty="0"/>
              <a:t>Photoshop</a:t>
            </a:r>
            <a:r>
              <a:rPr lang="zh-CN" altLang="zh-CN" sz="3600" dirty="0"/>
              <a:t>中较重要的内容。</a:t>
            </a:r>
            <a:endParaRPr lang="en-US" altLang="zh-CN" sz="3600" dirty="0"/>
          </a:p>
          <a:p>
            <a:r>
              <a:rPr lang="en-US" altLang="zh-CN" sz="3600" dirty="0"/>
              <a:t>1</a:t>
            </a:r>
            <a:r>
              <a:rPr lang="zh-CN" altLang="zh-CN" sz="3600" dirty="0"/>
              <a:t>．</a:t>
            </a:r>
            <a:r>
              <a:rPr lang="en-US" altLang="zh-CN" sz="3600" dirty="0"/>
              <a:t>RGB</a:t>
            </a:r>
            <a:r>
              <a:rPr lang="zh-CN" altLang="zh-CN" sz="3600" dirty="0"/>
              <a:t>颜色模式通道</a:t>
            </a:r>
            <a:endParaRPr lang="en-US" altLang="zh-CN" sz="3600" dirty="0"/>
          </a:p>
          <a:p>
            <a:r>
              <a:rPr lang="en-US" altLang="zh-CN" sz="3600" dirty="0"/>
              <a:t>2</a:t>
            </a:r>
            <a:r>
              <a:rPr lang="zh-CN" altLang="zh-CN" sz="3600" dirty="0"/>
              <a:t>、</a:t>
            </a:r>
            <a:r>
              <a:rPr lang="en-US" altLang="zh-CN" sz="3600" dirty="0"/>
              <a:t>Alpha</a:t>
            </a:r>
            <a:r>
              <a:rPr lang="zh-CN" altLang="zh-CN" sz="3600" dirty="0"/>
              <a:t>选区通道</a:t>
            </a:r>
          </a:p>
          <a:p>
            <a:r>
              <a:rPr lang="en-US" altLang="zh-CN" sz="3600" dirty="0"/>
              <a:t>3</a:t>
            </a:r>
            <a:r>
              <a:rPr lang="zh-CN" altLang="zh-CN" sz="3600" dirty="0"/>
              <a:t>、图层蒙版</a:t>
            </a:r>
          </a:p>
          <a:p>
            <a:endParaRPr lang="zh-CN" altLang="zh-CN" dirty="0"/>
          </a:p>
          <a:p>
            <a:endParaRPr lang="zh-CN" altLang="zh-CN" dirty="0"/>
          </a:p>
          <a:p>
            <a:pPr algn="just">
              <a:lnSpc>
                <a:spcPct val="150000"/>
              </a:lnSpc>
              <a:buNone/>
            </a:pPr>
            <a:endParaRPr lang="zh-CN" altLang="en-US" sz="3900" dirty="0"/>
          </a:p>
        </p:txBody>
      </p:sp>
    </p:spTree>
    <p:extLst>
      <p:ext uri="{BB962C8B-B14F-4D97-AF65-F5344CB8AC3E}">
        <p14:creationId xmlns:p14="http://schemas.microsoft.com/office/powerpoint/2010/main" val="1992052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72835" y="2468682"/>
            <a:ext cx="5320519" cy="2687977"/>
            <a:chOff x="1548458" y="1735524"/>
            <a:chExt cx="3991621" cy="2016605"/>
          </a:xfrm>
        </p:grpSpPr>
        <p:sp>
          <p:nvSpPr>
            <p:cNvPr id="6" name="矩形 5"/>
            <p:cNvSpPr/>
            <p:nvPr/>
          </p:nvSpPr>
          <p:spPr>
            <a:xfrm rot="1400643">
              <a:off x="2134121" y="2428055"/>
              <a:ext cx="3405958" cy="1324074"/>
            </a:xfrm>
            <a:prstGeom prst="rect">
              <a:avLst/>
            </a:prstGeom>
            <a:gradFill flip="none" rotWithShape="1">
              <a:gsLst>
                <a:gs pos="54000">
                  <a:schemeClr val="bg1">
                    <a:lumMod val="65000"/>
                    <a:lumOff val="35000"/>
                    <a:alpha val="0"/>
                  </a:schemeClr>
                </a:gs>
                <a:gs pos="0">
                  <a:schemeClr val="accent1">
                    <a:alpha val="54000"/>
                    <a:lumMod val="65000"/>
                    <a:lumOff val="3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 dirty="0"/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1548458" y="1735524"/>
              <a:ext cx="1309988" cy="1309988"/>
              <a:chOff x="1174574" y="1234009"/>
              <a:chExt cx="2239520" cy="2239520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1174574" y="1234009"/>
                <a:ext cx="2239520" cy="223952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/>
              </a:p>
            </p:txBody>
          </p:sp>
          <p:sp>
            <p:nvSpPr>
              <p:cNvPr id="8" name="文本框 8"/>
              <p:cNvSpPr txBox="1"/>
              <p:nvPr/>
            </p:nvSpPr>
            <p:spPr>
              <a:xfrm>
                <a:off x="1723249" y="1906094"/>
                <a:ext cx="1029774" cy="895350"/>
              </a:xfrm>
              <a:prstGeom prst="rect">
                <a:avLst/>
              </a:prstGeom>
              <a:noFill/>
              <a:ln w="117475">
                <a:noFill/>
              </a:ln>
              <a:effectLst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ctr"/>
                <a:r>
                  <a:rPr lang="en-US" altLang="zh-CN" sz="2399" spc="133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Impact" panose="020B0806030902050204" pitchFamily="34" charset="0"/>
                    <a:cs typeface="Arial" panose="020B0604020202020204" pitchFamily="34" charset="0"/>
                  </a:rPr>
                  <a:t>03</a:t>
                </a:r>
                <a:endParaRPr lang="zh-CN" altLang="en-US" sz="2399" spc="133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4703451" y="2581537"/>
            <a:ext cx="6840649" cy="912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332" b="1" spc="400" dirty="0">
                <a:solidFill>
                  <a:schemeClr val="accent1"/>
                </a:solidFill>
                <a:latin typeface="黑体" panose="02010600030101010101" charset="-122"/>
                <a:ea typeface="黑体" panose="02010600030101010101" charset="-122"/>
              </a:rPr>
              <a:t>Photoshop</a:t>
            </a:r>
            <a:r>
              <a:rPr lang="zh-CN" altLang="en-US" sz="5332" b="1" spc="400" dirty="0">
                <a:solidFill>
                  <a:schemeClr val="accent1"/>
                </a:solidFill>
                <a:latin typeface="黑体" panose="02010600030101010101" charset="-122"/>
                <a:ea typeface="黑体" panose="02010600030101010101" charset="-122"/>
              </a:rPr>
              <a:t>应用</a:t>
            </a:r>
            <a:endParaRPr lang="en-US" altLang="zh-CN" sz="5332" b="1" spc="400" dirty="0">
              <a:solidFill>
                <a:schemeClr val="accent1"/>
              </a:solidFill>
              <a:latin typeface="黑体" panose="02010600030101010101" charset="-122"/>
              <a:ea typeface="黑体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7212177"/>
      </p:ext>
    </p:extLst>
  </p:cSld>
  <p:clrMapOvr>
    <a:masterClrMapping/>
  </p:clrMapOvr>
  <p:transition spd="med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页脚占位符 3">
            <a:extLst>
              <a:ext uri="{FF2B5EF4-FFF2-40B4-BE49-F238E27FC236}">
                <a16:creationId xmlns:a16="http://schemas.microsoft.com/office/drawing/2014/main" id="{A5D1D166-6A50-4EAB-82D4-92FF0DCDC6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4099" name="Rectangle 2">
            <a:extLst>
              <a:ext uri="{FF2B5EF4-FFF2-40B4-BE49-F238E27FC236}">
                <a16:creationId xmlns:a16="http://schemas.microsoft.com/office/drawing/2014/main" id="{B8E85CCD-F3E1-41EB-84FD-2461E9FAA7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本章内容</a:t>
            </a:r>
          </a:p>
        </p:txBody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DAA12FE3-1A36-4048-B994-3700375631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38200" y="1825625"/>
            <a:ext cx="10515600" cy="3246889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第一节 初识</a:t>
            </a:r>
            <a:r>
              <a:rPr lang="en-US" altLang="zh-CN" dirty="0"/>
              <a:t>Photoshop(</a:t>
            </a:r>
            <a:r>
              <a:rPr lang="zh-CN" altLang="en-US" dirty="0"/>
              <a:t>理论教学</a:t>
            </a:r>
            <a:r>
              <a:rPr lang="en-US" altLang="zh-CN" dirty="0"/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第二节  </a:t>
            </a:r>
            <a:r>
              <a:rPr lang="en-US" altLang="zh-CN" dirty="0"/>
              <a:t>Photoshop</a:t>
            </a:r>
            <a:r>
              <a:rPr lang="zh-CN" altLang="en-US" dirty="0"/>
              <a:t>基本操作</a:t>
            </a:r>
            <a:r>
              <a:rPr lang="en-US" altLang="zh-CN" dirty="0"/>
              <a:t>(</a:t>
            </a:r>
            <a:r>
              <a:rPr lang="zh-CN" altLang="en-US" dirty="0"/>
              <a:t>理论教学</a:t>
            </a:r>
            <a:r>
              <a:rPr lang="en-US" altLang="zh-CN" dirty="0"/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第三节在网页设计中的应用与方法</a:t>
            </a:r>
            <a:r>
              <a:rPr lang="en-US" altLang="zh-CN" dirty="0"/>
              <a:t>(</a:t>
            </a:r>
            <a:r>
              <a:rPr lang="zh-CN" altLang="en-US" dirty="0"/>
              <a:t>理论教学</a:t>
            </a:r>
            <a:r>
              <a:rPr lang="en-US" altLang="zh-CN" dirty="0"/>
              <a:t>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第四节 </a:t>
            </a:r>
            <a:r>
              <a:rPr lang="en-US" altLang="zh-CN" dirty="0"/>
              <a:t>Photoshop</a:t>
            </a:r>
            <a:r>
              <a:rPr lang="zh-CN" altLang="en-US" dirty="0"/>
              <a:t>实例详解（实验教学）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页脚占位符 3">
            <a:extLst>
              <a:ext uri="{FF2B5EF4-FFF2-40B4-BE49-F238E27FC236}">
                <a16:creationId xmlns:a16="http://schemas.microsoft.com/office/drawing/2014/main" id="{A1B132B5-9CAD-4000-80EF-E686A6C793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ABFDEF7C-1ACB-4415-A13A-8BCCAE209B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4232" y="1710286"/>
            <a:ext cx="5291768" cy="4897437"/>
          </a:xfrm>
        </p:spPr>
        <p:txBody>
          <a:bodyPr>
            <a:normAutofit/>
          </a:bodyPr>
          <a:lstStyle/>
          <a:p>
            <a:pPr>
              <a:lnSpc>
                <a:spcPts val="34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、图像局部截取和图像尺寸调整</a:t>
            </a:r>
            <a:r>
              <a:rPr lang="en-US" altLang="zh-CN" dirty="0"/>
              <a:t>;</a:t>
            </a:r>
          </a:p>
          <a:p>
            <a:pPr>
              <a:lnSpc>
                <a:spcPts val="3400"/>
              </a:lnSpc>
            </a:pPr>
            <a:r>
              <a:rPr lang="en-US" altLang="zh-CN" dirty="0"/>
              <a:t>2</a:t>
            </a:r>
            <a:r>
              <a:rPr lang="zh-CN" altLang="zh-CN" dirty="0"/>
              <a:t>、透明背景图像的制作</a:t>
            </a:r>
          </a:p>
          <a:p>
            <a:pPr>
              <a:lnSpc>
                <a:spcPts val="3400"/>
              </a:lnSpc>
            </a:pPr>
            <a:r>
              <a:rPr lang="en-US" altLang="zh-CN" dirty="0"/>
              <a:t>3</a:t>
            </a:r>
            <a:r>
              <a:rPr lang="zh-CN" altLang="zh-CN" dirty="0"/>
              <a:t>、图像融合</a:t>
            </a:r>
          </a:p>
          <a:p>
            <a:pPr>
              <a:lnSpc>
                <a:spcPts val="3400"/>
              </a:lnSpc>
            </a:pPr>
            <a:r>
              <a:rPr lang="en-US" altLang="zh-CN" dirty="0"/>
              <a:t>4</a:t>
            </a:r>
            <a:r>
              <a:rPr lang="zh-CN" altLang="zh-CN" dirty="0"/>
              <a:t>、图像倒影和阴影制作</a:t>
            </a:r>
          </a:p>
          <a:p>
            <a:pPr>
              <a:lnSpc>
                <a:spcPts val="3400"/>
              </a:lnSpc>
            </a:pPr>
            <a:r>
              <a:rPr lang="en-US" altLang="zh-CN" dirty="0"/>
              <a:t>5</a:t>
            </a:r>
            <a:r>
              <a:rPr lang="zh-CN" altLang="zh-CN" dirty="0"/>
              <a:t>、特殊字体的使用</a:t>
            </a:r>
          </a:p>
          <a:p>
            <a:pPr>
              <a:lnSpc>
                <a:spcPts val="3400"/>
              </a:lnSpc>
            </a:pPr>
            <a:endParaRPr lang="zh-CN" altLang="zh-CN" dirty="0"/>
          </a:p>
          <a:p>
            <a:pPr>
              <a:lnSpc>
                <a:spcPts val="3400"/>
              </a:lnSpc>
            </a:pPr>
            <a:endParaRPr lang="zh-CN" alt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6629DD7-0BED-4440-B7E4-1B9FD42E11C1}"/>
              </a:ext>
            </a:extLst>
          </p:cNvPr>
          <p:cNvSpPr txBox="1">
            <a:spLocks noChangeArrowheads="1"/>
          </p:cNvSpPr>
          <p:nvPr/>
        </p:nvSpPr>
        <p:spPr>
          <a:xfrm>
            <a:off x="473765" y="17296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ea"/>
                <a:ea typeface="+mj-ea"/>
                <a:cs typeface="+mj-cs"/>
              </a:defRPr>
            </a:lvl1pPr>
          </a:lstStyle>
          <a:p>
            <a:r>
              <a:rPr lang="en-US" altLang="zh-CN" dirty="0"/>
              <a:t>2.3  PS</a:t>
            </a:r>
            <a:r>
              <a:rPr lang="zh-CN" altLang="en-US" dirty="0"/>
              <a:t>在网页设计中的应用与方法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FF66D3F-2864-431F-88D8-22F210628E16}"/>
              </a:ext>
            </a:extLst>
          </p:cNvPr>
          <p:cNvSpPr txBox="1">
            <a:spLocks noChangeArrowheads="1"/>
          </p:cNvSpPr>
          <p:nvPr/>
        </p:nvSpPr>
        <p:spPr>
          <a:xfrm>
            <a:off x="6924597" y="1787595"/>
            <a:ext cx="4064768" cy="48974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400"/>
              </a:lnSpc>
            </a:pPr>
            <a:r>
              <a:rPr lang="en-US" altLang="zh-CN" dirty="0"/>
              <a:t>6</a:t>
            </a:r>
            <a:r>
              <a:rPr lang="zh-CN" altLang="zh-CN" dirty="0"/>
              <a:t>、绘制网站</a:t>
            </a:r>
            <a:r>
              <a:rPr lang="en-US" altLang="zh-CN" dirty="0"/>
              <a:t>LOGO</a:t>
            </a:r>
            <a:endParaRPr lang="zh-CN" altLang="zh-CN" dirty="0"/>
          </a:p>
          <a:p>
            <a:pPr>
              <a:lnSpc>
                <a:spcPts val="3400"/>
              </a:lnSpc>
            </a:pPr>
            <a:r>
              <a:rPr lang="en-US" altLang="zh-CN" dirty="0"/>
              <a:t>7</a:t>
            </a:r>
            <a:r>
              <a:rPr lang="zh-CN" altLang="zh-CN" dirty="0"/>
              <a:t>、网页绘制和切图</a:t>
            </a:r>
          </a:p>
          <a:p>
            <a:pPr>
              <a:lnSpc>
                <a:spcPts val="3400"/>
              </a:lnSpc>
            </a:pPr>
            <a:r>
              <a:rPr lang="en-US" altLang="zh-CN" dirty="0"/>
              <a:t>8</a:t>
            </a:r>
            <a:r>
              <a:rPr lang="zh-CN" altLang="zh-CN" dirty="0"/>
              <a:t>、各式线条的使用</a:t>
            </a:r>
          </a:p>
          <a:p>
            <a:pPr>
              <a:lnSpc>
                <a:spcPts val="3400"/>
              </a:lnSpc>
            </a:pPr>
            <a:r>
              <a:rPr lang="en-US" altLang="zh-CN" dirty="0"/>
              <a:t>9</a:t>
            </a:r>
            <a:r>
              <a:rPr lang="zh-CN" altLang="zh-CN" dirty="0"/>
              <a:t>、背景图片制作</a:t>
            </a:r>
            <a:endParaRPr lang="en-US" altLang="zh-CN" dirty="0"/>
          </a:p>
          <a:p>
            <a:pPr>
              <a:lnSpc>
                <a:spcPts val="3400"/>
              </a:lnSpc>
            </a:pPr>
            <a:r>
              <a:rPr lang="en-US" altLang="zh-CN" dirty="0"/>
              <a:t>10</a:t>
            </a:r>
            <a:r>
              <a:rPr lang="zh-CN" altLang="zh-CN" dirty="0"/>
              <a:t>、按钮制作</a:t>
            </a:r>
          </a:p>
          <a:p>
            <a:pPr>
              <a:lnSpc>
                <a:spcPts val="3400"/>
              </a:lnSpc>
            </a:pPr>
            <a:endParaRPr lang="zh-CN" altLang="zh-CN" dirty="0"/>
          </a:p>
          <a:p>
            <a:pPr>
              <a:lnSpc>
                <a:spcPts val="3400"/>
              </a:lnSpc>
            </a:pPr>
            <a:endParaRPr lang="zh-CN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72835" y="2468682"/>
            <a:ext cx="5320519" cy="2687977"/>
            <a:chOff x="1548458" y="1735524"/>
            <a:chExt cx="3991621" cy="2016605"/>
          </a:xfrm>
        </p:grpSpPr>
        <p:sp>
          <p:nvSpPr>
            <p:cNvPr id="6" name="矩形 5"/>
            <p:cNvSpPr/>
            <p:nvPr/>
          </p:nvSpPr>
          <p:spPr>
            <a:xfrm rot="1400643">
              <a:off x="2134121" y="2428055"/>
              <a:ext cx="3405958" cy="1324074"/>
            </a:xfrm>
            <a:prstGeom prst="rect">
              <a:avLst/>
            </a:prstGeom>
            <a:gradFill flip="none" rotWithShape="1">
              <a:gsLst>
                <a:gs pos="54000">
                  <a:schemeClr val="bg1">
                    <a:lumMod val="65000"/>
                    <a:lumOff val="35000"/>
                    <a:alpha val="0"/>
                  </a:schemeClr>
                </a:gs>
                <a:gs pos="0">
                  <a:schemeClr val="accent1">
                    <a:alpha val="54000"/>
                    <a:lumMod val="65000"/>
                    <a:lumOff val="3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 dirty="0"/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1548458" y="1735524"/>
              <a:ext cx="1309988" cy="1309988"/>
              <a:chOff x="1174574" y="1234009"/>
              <a:chExt cx="2239520" cy="2239520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1174574" y="1234009"/>
                <a:ext cx="2239520" cy="223952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/>
              </a:p>
            </p:txBody>
          </p:sp>
          <p:sp>
            <p:nvSpPr>
              <p:cNvPr id="8" name="文本框 8"/>
              <p:cNvSpPr txBox="1"/>
              <p:nvPr/>
            </p:nvSpPr>
            <p:spPr>
              <a:xfrm>
                <a:off x="1723249" y="1906094"/>
                <a:ext cx="1029774" cy="895350"/>
              </a:xfrm>
              <a:prstGeom prst="rect">
                <a:avLst/>
              </a:prstGeom>
              <a:noFill/>
              <a:ln w="117475">
                <a:noFill/>
              </a:ln>
              <a:effectLst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ctr"/>
                <a:r>
                  <a:rPr lang="en-US" altLang="zh-CN" sz="2399" spc="133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Impact" panose="020B0806030902050204" pitchFamily="34" charset="0"/>
                    <a:cs typeface="Arial" panose="020B0604020202020204" pitchFamily="34" charset="0"/>
                  </a:rPr>
                  <a:t>04</a:t>
                </a:r>
                <a:endParaRPr lang="zh-CN" altLang="en-US" sz="2399" spc="133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4703451" y="2581537"/>
            <a:ext cx="6840649" cy="912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332" b="1" spc="400" dirty="0">
                <a:solidFill>
                  <a:schemeClr val="accent1"/>
                </a:solidFill>
                <a:latin typeface="黑体" panose="02010600030101010101" charset="-122"/>
                <a:ea typeface="黑体" panose="02010600030101010101" charset="-122"/>
              </a:rPr>
              <a:t>Photoshop</a:t>
            </a:r>
            <a:r>
              <a:rPr lang="zh-CN" altLang="en-US" sz="5332" b="1" spc="400" dirty="0">
                <a:solidFill>
                  <a:schemeClr val="accent1"/>
                </a:solidFill>
                <a:latin typeface="黑体" panose="02010600030101010101" charset="-122"/>
                <a:ea typeface="黑体" panose="02010600030101010101" charset="-122"/>
              </a:rPr>
              <a:t>实例详解</a:t>
            </a:r>
            <a:endParaRPr lang="en-US" altLang="zh-CN" sz="5332" b="1" spc="400" dirty="0">
              <a:solidFill>
                <a:schemeClr val="accent1"/>
              </a:solidFill>
              <a:latin typeface="黑体" panose="02010600030101010101" charset="-122"/>
              <a:ea typeface="黑体" panose="0201060003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0658255"/>
      </p:ext>
    </p:extLst>
  </p:cSld>
  <p:clrMapOvr>
    <a:masterClrMapping/>
  </p:clrMapOvr>
  <p:transition spd="med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页脚占位符 3">
            <a:extLst>
              <a:ext uri="{FF2B5EF4-FFF2-40B4-BE49-F238E27FC236}">
                <a16:creationId xmlns:a16="http://schemas.microsoft.com/office/drawing/2014/main" id="{A1B132B5-9CAD-4000-80EF-E686A6C793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ABFDEF7C-1ACB-4415-A13A-8BCCAE209B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4231" y="1710286"/>
            <a:ext cx="10399575" cy="48974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/>
              <a:t>    在设计画面前，先将设计稿的框架进行简单划分，以便对画面中的各个区域有个大致的了解，这样在进行画面设计和制作的过程中，对整个画面有一个大致上的划分概念，清楚地知道哪个区域应该做些什么，只有在具备清晰的思路之下，才能做好整个作品。</a:t>
            </a:r>
            <a:endParaRPr lang="zh-CN" altLang="zh-CN" sz="3200" dirty="0"/>
          </a:p>
          <a:p>
            <a:pPr>
              <a:lnSpc>
                <a:spcPts val="3400"/>
              </a:lnSpc>
            </a:pPr>
            <a:r>
              <a:rPr lang="zh-CN" altLang="en-US" sz="3200" dirty="0"/>
              <a:t>详细步骤参见实验指导书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6629DD7-0BED-4440-B7E4-1B9FD42E11C1}"/>
              </a:ext>
            </a:extLst>
          </p:cNvPr>
          <p:cNvSpPr txBox="1">
            <a:spLocks noChangeArrowheads="1"/>
          </p:cNvSpPr>
          <p:nvPr/>
        </p:nvSpPr>
        <p:spPr>
          <a:xfrm>
            <a:off x="473764" y="172968"/>
            <a:ext cx="114423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dirty="0"/>
              <a:t>实战</a:t>
            </a:r>
            <a:r>
              <a:rPr lang="en-US" altLang="zh-CN" dirty="0"/>
              <a:t>1</a:t>
            </a:r>
            <a:r>
              <a:rPr lang="zh-CN" altLang="en-US" dirty="0"/>
              <a:t>：使用</a:t>
            </a:r>
            <a:r>
              <a:rPr lang="en-US" altLang="zh-CN" dirty="0"/>
              <a:t>Photoshop</a:t>
            </a:r>
            <a:r>
              <a:rPr lang="zh-CN" altLang="en-US" dirty="0"/>
              <a:t>来打造一个企业网站首页</a:t>
            </a:r>
          </a:p>
        </p:txBody>
      </p:sp>
    </p:spTree>
    <p:extLst>
      <p:ext uri="{BB962C8B-B14F-4D97-AF65-F5344CB8AC3E}">
        <p14:creationId xmlns:p14="http://schemas.microsoft.com/office/powerpoint/2010/main" val="39726691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页脚占位符 3">
            <a:extLst>
              <a:ext uri="{FF2B5EF4-FFF2-40B4-BE49-F238E27FC236}">
                <a16:creationId xmlns:a16="http://schemas.microsoft.com/office/drawing/2014/main" id="{A1B132B5-9CAD-4000-80EF-E686A6C793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6629DD7-0BED-4440-B7E4-1B9FD42E11C1}"/>
              </a:ext>
            </a:extLst>
          </p:cNvPr>
          <p:cNvSpPr txBox="1">
            <a:spLocks noChangeArrowheads="1"/>
          </p:cNvSpPr>
          <p:nvPr/>
        </p:nvSpPr>
        <p:spPr>
          <a:xfrm>
            <a:off x="473764" y="172968"/>
            <a:ext cx="114423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dirty="0"/>
              <a:t>实战</a:t>
            </a:r>
            <a:r>
              <a:rPr lang="en-US" altLang="zh-CN" dirty="0"/>
              <a:t>1</a:t>
            </a:r>
            <a:r>
              <a:rPr lang="zh-CN" altLang="en-US" dirty="0"/>
              <a:t>：使用</a:t>
            </a:r>
            <a:r>
              <a:rPr lang="en-US" altLang="zh-CN" dirty="0"/>
              <a:t>Photoshop</a:t>
            </a:r>
            <a:r>
              <a:rPr lang="zh-CN" altLang="en-US" dirty="0"/>
              <a:t>来打造一个企业网站首页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D0E360-3A48-4D5B-B8DF-33428FEF9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ACBE3B2-F467-4EDE-8374-EA0718D53E6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716405"/>
            <a:ext cx="9968397" cy="463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880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页脚占位符 3">
            <a:extLst>
              <a:ext uri="{FF2B5EF4-FFF2-40B4-BE49-F238E27FC236}">
                <a16:creationId xmlns:a16="http://schemas.microsoft.com/office/drawing/2014/main" id="{A1B132B5-9CAD-4000-80EF-E686A6C793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6629DD7-0BED-4440-B7E4-1B9FD42E11C1}"/>
              </a:ext>
            </a:extLst>
          </p:cNvPr>
          <p:cNvSpPr txBox="1">
            <a:spLocks noChangeArrowheads="1"/>
          </p:cNvSpPr>
          <p:nvPr/>
        </p:nvSpPr>
        <p:spPr>
          <a:xfrm>
            <a:off x="1109032" y="2665911"/>
            <a:ext cx="114423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ea"/>
                <a:ea typeface="+mj-ea"/>
                <a:cs typeface="+mj-cs"/>
              </a:defRPr>
            </a:lvl1pPr>
          </a:lstStyle>
          <a:p>
            <a:r>
              <a:rPr lang="zh-CN" altLang="en-US" dirty="0"/>
              <a:t>实战</a:t>
            </a:r>
            <a:r>
              <a:rPr lang="en-US" altLang="zh-CN" dirty="0"/>
              <a:t>2</a:t>
            </a:r>
            <a:r>
              <a:rPr lang="zh-CN" altLang="en-US" dirty="0"/>
              <a:t>：使用</a:t>
            </a:r>
            <a:r>
              <a:rPr lang="en-US" altLang="zh-CN" dirty="0"/>
              <a:t>Photoshop</a:t>
            </a:r>
            <a:r>
              <a:rPr lang="zh-CN" altLang="en-US" dirty="0"/>
              <a:t>绘制网站</a:t>
            </a:r>
            <a:r>
              <a:rPr lang="en-US" altLang="zh-CN" dirty="0"/>
              <a:t>LOGO.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64763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页脚占位符 3">
            <a:extLst>
              <a:ext uri="{FF2B5EF4-FFF2-40B4-BE49-F238E27FC236}">
                <a16:creationId xmlns:a16="http://schemas.microsoft.com/office/drawing/2014/main" id="{30F44CCD-387D-4E78-8479-A3F7DDC7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948A44CD-E1D9-4E66-AFAE-4B104330128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pPr eaLnBrk="1" hangingPunct="1"/>
            <a:r>
              <a:rPr lang="zh-CN" altLang="en-US" dirty="0"/>
              <a:t>小结</a:t>
            </a:r>
          </a:p>
        </p:txBody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BF6A8213-DC18-4C25-9766-8E4542D71A7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502754" y="1565829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None/>
            </a:pPr>
            <a:r>
              <a:rPr lang="zh-CN" altLang="en-US" dirty="0"/>
              <a:t>      本章讲述了网页设计与制作涉及到的</a:t>
            </a:r>
            <a:r>
              <a:rPr lang="en-US" altLang="zh-CN" dirty="0"/>
              <a:t>Photoshop </a:t>
            </a:r>
            <a:r>
              <a:rPr lang="zh-CN" altLang="en-US" dirty="0"/>
              <a:t>基础知识及典型应用。首先，介绍</a:t>
            </a:r>
            <a:r>
              <a:rPr lang="en-US" altLang="zh-CN" dirty="0"/>
              <a:t>Photoshop</a:t>
            </a:r>
            <a:r>
              <a:rPr lang="zh-CN" altLang="en-US" dirty="0"/>
              <a:t>基础概念，包括 </a:t>
            </a:r>
            <a:r>
              <a:rPr lang="en-US" altLang="zh-CN" dirty="0"/>
              <a:t>Photoshop</a:t>
            </a:r>
            <a:r>
              <a:rPr lang="zh-CN" altLang="en-US" dirty="0"/>
              <a:t>概述、</a:t>
            </a:r>
            <a:r>
              <a:rPr lang="en-US" altLang="zh-CN" dirty="0"/>
              <a:t>Photoshop</a:t>
            </a:r>
            <a:r>
              <a:rPr lang="zh-CN" altLang="en-US" dirty="0"/>
              <a:t>诞生及发展、</a:t>
            </a:r>
            <a:r>
              <a:rPr lang="en-US" altLang="zh-CN" dirty="0"/>
              <a:t>Photoshop</a:t>
            </a:r>
            <a:r>
              <a:rPr lang="zh-CN" altLang="en-US" dirty="0"/>
              <a:t>特点、</a:t>
            </a:r>
            <a:r>
              <a:rPr lang="en-US" altLang="zh-CN" dirty="0"/>
              <a:t>Photoshop</a:t>
            </a:r>
            <a:r>
              <a:rPr lang="zh-CN" altLang="en-US" dirty="0"/>
              <a:t>应用领域等相关概念；之后讲述了</a:t>
            </a:r>
            <a:r>
              <a:rPr lang="en-US" altLang="zh-CN" dirty="0"/>
              <a:t>Photoshop</a:t>
            </a:r>
            <a:r>
              <a:rPr lang="zh-CN" altLang="en-US" dirty="0"/>
              <a:t>基本操作，包括图层的使用技巧、通道和蒙版的应用技巧等；然后讲述了</a:t>
            </a:r>
            <a:r>
              <a:rPr lang="en-US" altLang="zh-CN" dirty="0"/>
              <a:t>Photoshop</a:t>
            </a:r>
            <a:r>
              <a:rPr lang="zh-CN" altLang="en-US" dirty="0"/>
              <a:t>在网页设计中的应用与方法，包括绘制网站</a:t>
            </a:r>
            <a:r>
              <a:rPr lang="en-US" altLang="zh-CN" dirty="0"/>
              <a:t>LOGO</a:t>
            </a:r>
            <a:r>
              <a:rPr lang="zh-CN" altLang="en-US" dirty="0"/>
              <a:t>、特殊字体的使用、按钮制作等；最后运用实例对</a:t>
            </a:r>
            <a:r>
              <a:rPr lang="en-US" altLang="zh-CN" dirty="0"/>
              <a:t>Photoshop</a:t>
            </a:r>
            <a:r>
              <a:rPr lang="zh-CN" altLang="en-US" dirty="0"/>
              <a:t>进行详解。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页脚占位符 3">
            <a:extLst>
              <a:ext uri="{FF2B5EF4-FFF2-40B4-BE49-F238E27FC236}">
                <a16:creationId xmlns:a16="http://schemas.microsoft.com/office/drawing/2014/main" id="{30F44CCD-387D-4E78-8479-A3F7DDC7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948A44CD-E1D9-4E66-AFAE-4B104330128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pPr eaLnBrk="1" hangingPunct="1"/>
            <a:r>
              <a:rPr lang="zh-CN" altLang="en-US" dirty="0"/>
              <a:t>作业</a:t>
            </a:r>
          </a:p>
        </p:txBody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BF6A8213-DC18-4C25-9766-8E4542D71A7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312304" y="1970090"/>
            <a:ext cx="6995326" cy="265003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altLang="zh-CN" dirty="0"/>
              <a:t>1)	Photoshop</a:t>
            </a:r>
            <a:r>
              <a:rPr lang="zh-CN" altLang="en-US" dirty="0"/>
              <a:t>的特点有哪些</a:t>
            </a:r>
            <a:r>
              <a:rPr lang="en-US" altLang="zh-CN" dirty="0"/>
              <a:t>?</a:t>
            </a:r>
          </a:p>
          <a:p>
            <a:pPr>
              <a:lnSpc>
                <a:spcPct val="150000"/>
              </a:lnSpc>
              <a:buNone/>
            </a:pPr>
            <a:r>
              <a:rPr lang="en-US" altLang="zh-CN" dirty="0"/>
              <a:t>2)	</a:t>
            </a:r>
            <a:r>
              <a:rPr lang="zh-CN" altLang="en-US" dirty="0"/>
              <a:t>简述图层的使用技巧。</a:t>
            </a:r>
          </a:p>
          <a:p>
            <a:pPr>
              <a:lnSpc>
                <a:spcPct val="150000"/>
              </a:lnSpc>
              <a:buNone/>
            </a:pPr>
            <a:r>
              <a:rPr lang="en-US" altLang="zh-CN" dirty="0"/>
              <a:t>3)	</a:t>
            </a:r>
            <a:r>
              <a:rPr lang="zh-CN" altLang="en-US" dirty="0"/>
              <a:t>简述通道和蒙版的使用技巧</a:t>
            </a:r>
          </a:p>
          <a:p>
            <a:pPr>
              <a:lnSpc>
                <a:spcPct val="15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39906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页脚占位符 3">
            <a:extLst>
              <a:ext uri="{FF2B5EF4-FFF2-40B4-BE49-F238E27FC236}">
                <a16:creationId xmlns:a16="http://schemas.microsoft.com/office/drawing/2014/main" id="{30F44CCD-387D-4E78-8479-A3F7DDC7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948A44CD-E1D9-4E66-AFAE-4B104330128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3939662" y="2566590"/>
            <a:ext cx="2560529" cy="1325563"/>
          </a:xfrm>
        </p:spPr>
        <p:txBody>
          <a:bodyPr/>
          <a:lstStyle/>
          <a:p>
            <a:pPr eaLnBrk="1" hangingPunct="1"/>
            <a:r>
              <a:rPr lang="zh-CN" altLang="en-US" dirty="0"/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2432782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页脚占位符 3">
            <a:extLst>
              <a:ext uri="{FF2B5EF4-FFF2-40B4-BE49-F238E27FC236}">
                <a16:creationId xmlns:a16="http://schemas.microsoft.com/office/drawing/2014/main" id="{DE78B3BE-90BF-4002-B5AF-FA4E261167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C864DA56-F2D0-43F1-8DA5-10470AF6BA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571500" indent="-571500" eaLnBrk="1" hangingPunct="1">
              <a:buFont typeface="Wingdings" panose="05000000000000000000" pitchFamily="2" charset="2"/>
              <a:buChar char="Ø"/>
            </a:pPr>
            <a:r>
              <a:rPr lang="en-US" altLang="zh-CN" dirty="0"/>
              <a:t>  </a:t>
            </a:r>
            <a:r>
              <a:rPr lang="zh-CN" altLang="en-US" dirty="0"/>
              <a:t>教学目标</a:t>
            </a:r>
          </a:p>
        </p:txBody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1E8948B3-E715-4D2E-992C-A4961922CD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50191" y="1595438"/>
            <a:ext cx="8496300" cy="4897437"/>
          </a:xfrm>
        </p:spPr>
        <p:txBody>
          <a:bodyPr>
            <a:noAutofit/>
          </a:bodyPr>
          <a:lstStyle/>
          <a:p>
            <a:pPr>
              <a:lnSpc>
                <a:spcPts val="3600"/>
              </a:lnSpc>
              <a:buNone/>
            </a:pPr>
            <a:r>
              <a:rPr lang="zh-CN" altLang="en-US" sz="2800" b="1" dirty="0"/>
              <a:t>理论目标</a:t>
            </a:r>
            <a:endParaRPr lang="en-US" altLang="zh-CN" sz="2800" b="1" dirty="0"/>
          </a:p>
          <a:p>
            <a:pPr marL="457200" indent="-457200">
              <a:lnSpc>
                <a:spcPts val="3600"/>
              </a:lnSpc>
              <a:buFont typeface="+mj-lt"/>
              <a:buAutoNum type="arabicPeriod"/>
            </a:pPr>
            <a:r>
              <a:rPr lang="zh-CN" altLang="en-US" dirty="0"/>
              <a:t>理解</a:t>
            </a:r>
            <a:r>
              <a:rPr lang="en-US" altLang="zh-CN" dirty="0"/>
              <a:t>Photoshop</a:t>
            </a:r>
            <a:r>
              <a:rPr lang="zh-CN" altLang="en-US" dirty="0"/>
              <a:t>基本概念</a:t>
            </a:r>
          </a:p>
          <a:p>
            <a:pPr marL="457200" indent="-457200">
              <a:lnSpc>
                <a:spcPts val="3600"/>
              </a:lnSpc>
              <a:buFont typeface="+mj-lt"/>
              <a:buAutoNum type="arabicPeriod"/>
            </a:pPr>
            <a:r>
              <a:rPr lang="zh-CN" altLang="en-US" dirty="0"/>
              <a:t>掌握</a:t>
            </a:r>
            <a:r>
              <a:rPr lang="en-US" altLang="zh-CN" dirty="0"/>
              <a:t>Photoshop</a:t>
            </a:r>
            <a:r>
              <a:rPr lang="zh-CN" altLang="en-US" dirty="0"/>
              <a:t>使用技巧</a:t>
            </a:r>
          </a:p>
          <a:p>
            <a:pPr>
              <a:lnSpc>
                <a:spcPts val="3600"/>
              </a:lnSpc>
              <a:buNone/>
            </a:pPr>
            <a:r>
              <a:rPr lang="zh-CN" altLang="en-US" dirty="0"/>
              <a:t>	</a:t>
            </a:r>
          </a:p>
          <a:p>
            <a:pPr>
              <a:lnSpc>
                <a:spcPts val="3600"/>
              </a:lnSpc>
              <a:buNone/>
            </a:pPr>
            <a:r>
              <a:rPr lang="zh-CN" altLang="en-US" sz="2800" dirty="0"/>
              <a:t>实操目标</a:t>
            </a:r>
            <a:endParaRPr lang="en-US" altLang="zh-CN" sz="2800" dirty="0"/>
          </a:p>
          <a:p>
            <a:pPr>
              <a:lnSpc>
                <a:spcPts val="3600"/>
              </a:lnSpc>
              <a:buNone/>
            </a:pPr>
            <a:r>
              <a:rPr lang="en-US" altLang="zh-CN" dirty="0"/>
              <a:t>1.</a:t>
            </a:r>
            <a:r>
              <a:rPr lang="zh-CN" altLang="en-US" dirty="0"/>
              <a:t>掌握</a:t>
            </a:r>
            <a:r>
              <a:rPr lang="en-US" altLang="zh-CN" dirty="0"/>
              <a:t>Photoshop</a:t>
            </a:r>
            <a:r>
              <a:rPr lang="zh-CN" altLang="en-US" dirty="0"/>
              <a:t>在网页设计中的应用及方法</a:t>
            </a:r>
            <a:endParaRPr lang="en-US" altLang="zh-CN" dirty="0"/>
          </a:p>
          <a:p>
            <a:pPr>
              <a:lnSpc>
                <a:spcPts val="3600"/>
              </a:lnSpc>
              <a:buNone/>
            </a:pPr>
            <a:r>
              <a:rPr lang="en-US" altLang="zh-CN" dirty="0"/>
              <a:t>2.</a:t>
            </a:r>
            <a:r>
              <a:rPr lang="zh-CN" altLang="en-US" dirty="0"/>
              <a:t>掌握如何使用</a:t>
            </a:r>
            <a:r>
              <a:rPr lang="en-US" altLang="zh-CN" dirty="0"/>
              <a:t>Photoshop</a:t>
            </a:r>
            <a:r>
              <a:rPr lang="zh-CN" altLang="en-US" dirty="0"/>
              <a:t>打造一个企业网站首页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872835" y="2468682"/>
            <a:ext cx="5320519" cy="2687977"/>
            <a:chOff x="1548458" y="1735524"/>
            <a:chExt cx="3991621" cy="2016605"/>
          </a:xfrm>
        </p:grpSpPr>
        <p:sp>
          <p:nvSpPr>
            <p:cNvPr id="6" name="矩形 5"/>
            <p:cNvSpPr/>
            <p:nvPr/>
          </p:nvSpPr>
          <p:spPr>
            <a:xfrm rot="1400643">
              <a:off x="2134121" y="2428055"/>
              <a:ext cx="3405958" cy="1324074"/>
            </a:xfrm>
            <a:prstGeom prst="rect">
              <a:avLst/>
            </a:prstGeom>
            <a:gradFill flip="none" rotWithShape="1">
              <a:gsLst>
                <a:gs pos="54000">
                  <a:schemeClr val="bg1">
                    <a:lumMod val="65000"/>
                    <a:lumOff val="35000"/>
                    <a:alpha val="0"/>
                  </a:schemeClr>
                </a:gs>
                <a:gs pos="0">
                  <a:schemeClr val="accent1">
                    <a:alpha val="54000"/>
                    <a:lumMod val="65000"/>
                    <a:lumOff val="3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2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 dirty="0"/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1548458" y="1735524"/>
              <a:ext cx="1309988" cy="1309988"/>
              <a:chOff x="1174574" y="1234009"/>
              <a:chExt cx="2239520" cy="2239520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1174574" y="1234009"/>
                <a:ext cx="2239520" cy="223952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99"/>
              </a:p>
            </p:txBody>
          </p:sp>
          <p:sp>
            <p:nvSpPr>
              <p:cNvPr id="8" name="文本框 8"/>
              <p:cNvSpPr txBox="1"/>
              <p:nvPr/>
            </p:nvSpPr>
            <p:spPr>
              <a:xfrm>
                <a:off x="1723249" y="1906094"/>
                <a:ext cx="1029774" cy="895350"/>
              </a:xfrm>
              <a:prstGeom prst="rect">
                <a:avLst/>
              </a:prstGeom>
              <a:noFill/>
              <a:ln w="117475">
                <a:noFill/>
              </a:ln>
              <a:effectLst/>
            </p:spPr>
            <p:txBody>
              <a:bodyPr wrap="none" rtlCol="0">
                <a:prstTxWarp prst="textPlain">
                  <a:avLst/>
                </a:prstTxWarp>
                <a:spAutoFit/>
              </a:bodyPr>
              <a:lstStyle/>
              <a:p>
                <a:pPr algn="ctr"/>
                <a:r>
                  <a:rPr lang="en-US" altLang="zh-CN" sz="2399" spc="133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Impact" panose="020B0806030902050204" pitchFamily="34" charset="0"/>
                    <a:cs typeface="Arial" panose="020B0604020202020204" pitchFamily="34" charset="0"/>
                  </a:rPr>
                  <a:t>01</a:t>
                </a:r>
                <a:endParaRPr lang="zh-CN" altLang="en-US" sz="2399" spc="133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4703451" y="2581537"/>
            <a:ext cx="6840649" cy="912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332" b="1" spc="400" dirty="0">
                <a:solidFill>
                  <a:schemeClr val="accent1"/>
                </a:solidFill>
                <a:latin typeface="黑体" panose="02010600030101010101" charset="-122"/>
                <a:ea typeface="黑体" panose="02010600030101010101" charset="-122"/>
              </a:rPr>
              <a:t>初识</a:t>
            </a:r>
            <a:r>
              <a:rPr lang="en-US" altLang="zh-CN" sz="5332" b="1" spc="400" dirty="0">
                <a:solidFill>
                  <a:schemeClr val="accent1"/>
                </a:solidFill>
                <a:latin typeface="黑体" panose="02010600030101010101" charset="-122"/>
                <a:ea typeface="黑体" panose="02010600030101010101" charset="-122"/>
              </a:rPr>
              <a:t>Photoshop</a:t>
            </a:r>
          </a:p>
        </p:txBody>
      </p:sp>
    </p:spTree>
  </p:cSld>
  <p:clrMapOvr>
    <a:masterClrMapping/>
  </p:clrMapOvr>
  <p:transition spd="med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>
          <a:xfrm rot="1057730">
            <a:off x="5745377" y="3310291"/>
            <a:ext cx="6450456" cy="2354700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 dirty="0"/>
          </a:p>
        </p:txBody>
      </p:sp>
      <p:grpSp>
        <p:nvGrpSpPr>
          <p:cNvPr id="2" name="Group 49"/>
          <p:cNvGrpSpPr/>
          <p:nvPr/>
        </p:nvGrpSpPr>
        <p:grpSpPr>
          <a:xfrm>
            <a:off x="5000774" y="2202806"/>
            <a:ext cx="1237847" cy="1521678"/>
            <a:chOff x="3606801" y="1795463"/>
            <a:chExt cx="928688" cy="1141413"/>
          </a:xfrm>
        </p:grpSpPr>
        <p:sp>
          <p:nvSpPr>
            <p:cNvPr id="6152" name="Freeform 8"/>
            <p:cNvSpPr/>
            <p:nvPr/>
          </p:nvSpPr>
          <p:spPr bwMode="auto">
            <a:xfrm>
              <a:off x="3606801" y="1795463"/>
              <a:ext cx="928688" cy="1141413"/>
            </a:xfrm>
            <a:custGeom>
              <a:avLst/>
              <a:gdLst/>
              <a:ahLst/>
              <a:cxnLst>
                <a:cxn ang="0">
                  <a:pos x="3" y="110"/>
                </a:cxn>
                <a:cxn ang="0">
                  <a:pos x="247" y="0"/>
                </a:cxn>
                <a:cxn ang="0">
                  <a:pos x="247" y="303"/>
                </a:cxn>
                <a:cxn ang="0">
                  <a:pos x="21" y="303"/>
                </a:cxn>
                <a:cxn ang="0">
                  <a:pos x="3" y="110"/>
                </a:cxn>
              </a:cxnLst>
              <a:rect l="0" t="0" r="r" b="b"/>
              <a:pathLst>
                <a:path w="247" h="303">
                  <a:moveTo>
                    <a:pt x="3" y="110"/>
                  </a:moveTo>
                  <a:cubicBezTo>
                    <a:pt x="103" y="89"/>
                    <a:pt x="184" y="52"/>
                    <a:pt x="247" y="0"/>
                  </a:cubicBezTo>
                  <a:cubicBezTo>
                    <a:pt x="247" y="303"/>
                    <a:pt x="247" y="303"/>
                    <a:pt x="247" y="303"/>
                  </a:cubicBezTo>
                  <a:cubicBezTo>
                    <a:pt x="21" y="303"/>
                    <a:pt x="21" y="303"/>
                    <a:pt x="21" y="303"/>
                  </a:cubicBezTo>
                  <a:cubicBezTo>
                    <a:pt x="5" y="245"/>
                    <a:pt x="0" y="180"/>
                    <a:pt x="3" y="11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71363" tIns="85682" rIns="171363" bIns="85682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3962400" y="2350968"/>
              <a:ext cx="275623" cy="307615"/>
            </a:xfrm>
            <a:custGeom>
              <a:avLst/>
              <a:gdLst/>
              <a:ahLst/>
              <a:cxnLst>
                <a:cxn ang="0">
                  <a:pos x="374" y="158"/>
                </a:cxn>
                <a:cxn ang="0">
                  <a:pos x="352" y="158"/>
                </a:cxn>
                <a:cxn ang="0">
                  <a:pos x="209" y="0"/>
                </a:cxn>
                <a:cxn ang="0">
                  <a:pos x="67" y="158"/>
                </a:cxn>
                <a:cxn ang="0">
                  <a:pos x="44" y="158"/>
                </a:cxn>
                <a:cxn ang="0">
                  <a:pos x="0" y="203"/>
                </a:cxn>
                <a:cxn ang="0">
                  <a:pos x="0" y="414"/>
                </a:cxn>
                <a:cxn ang="0">
                  <a:pos x="44" y="478"/>
                </a:cxn>
                <a:cxn ang="0">
                  <a:pos x="374" y="478"/>
                </a:cxn>
                <a:cxn ang="0">
                  <a:pos x="428" y="414"/>
                </a:cxn>
                <a:cxn ang="0">
                  <a:pos x="428" y="203"/>
                </a:cxn>
                <a:cxn ang="0">
                  <a:pos x="374" y="158"/>
                </a:cxn>
                <a:cxn ang="0">
                  <a:pos x="247" y="414"/>
                </a:cxn>
                <a:cxn ang="0">
                  <a:pos x="172" y="414"/>
                </a:cxn>
                <a:cxn ang="0">
                  <a:pos x="186" y="309"/>
                </a:cxn>
                <a:cxn ang="0">
                  <a:pos x="161" y="265"/>
                </a:cxn>
                <a:cxn ang="0">
                  <a:pos x="210" y="216"/>
                </a:cxn>
                <a:cxn ang="0">
                  <a:pos x="258" y="264"/>
                </a:cxn>
                <a:cxn ang="0">
                  <a:pos x="232" y="310"/>
                </a:cxn>
                <a:cxn ang="0">
                  <a:pos x="247" y="414"/>
                </a:cxn>
                <a:cxn ang="0">
                  <a:pos x="112" y="158"/>
                </a:cxn>
                <a:cxn ang="0">
                  <a:pos x="209" y="45"/>
                </a:cxn>
                <a:cxn ang="0">
                  <a:pos x="307" y="158"/>
                </a:cxn>
                <a:cxn ang="0">
                  <a:pos x="112" y="158"/>
                </a:cxn>
              </a:cxnLst>
              <a:rect l="0" t="0" r="r" b="b"/>
              <a:pathLst>
                <a:path w="428" h="478">
                  <a:moveTo>
                    <a:pt x="374" y="158"/>
                  </a:moveTo>
                  <a:cubicBezTo>
                    <a:pt x="352" y="158"/>
                    <a:pt x="352" y="158"/>
                    <a:pt x="352" y="158"/>
                  </a:cubicBezTo>
                  <a:cubicBezTo>
                    <a:pt x="352" y="58"/>
                    <a:pt x="292" y="0"/>
                    <a:pt x="209" y="0"/>
                  </a:cubicBezTo>
                  <a:cubicBezTo>
                    <a:pt x="127" y="0"/>
                    <a:pt x="67" y="58"/>
                    <a:pt x="67" y="158"/>
                  </a:cubicBezTo>
                  <a:cubicBezTo>
                    <a:pt x="44" y="158"/>
                    <a:pt x="44" y="158"/>
                    <a:pt x="44" y="158"/>
                  </a:cubicBezTo>
                  <a:cubicBezTo>
                    <a:pt x="11" y="158"/>
                    <a:pt x="0" y="170"/>
                    <a:pt x="0" y="203"/>
                  </a:cubicBezTo>
                  <a:cubicBezTo>
                    <a:pt x="0" y="414"/>
                    <a:pt x="0" y="414"/>
                    <a:pt x="0" y="414"/>
                  </a:cubicBezTo>
                  <a:cubicBezTo>
                    <a:pt x="0" y="447"/>
                    <a:pt x="11" y="478"/>
                    <a:pt x="44" y="478"/>
                  </a:cubicBezTo>
                  <a:cubicBezTo>
                    <a:pt x="374" y="478"/>
                    <a:pt x="374" y="478"/>
                    <a:pt x="374" y="478"/>
                  </a:cubicBezTo>
                  <a:cubicBezTo>
                    <a:pt x="407" y="478"/>
                    <a:pt x="428" y="447"/>
                    <a:pt x="428" y="414"/>
                  </a:cubicBezTo>
                  <a:cubicBezTo>
                    <a:pt x="428" y="203"/>
                    <a:pt x="428" y="203"/>
                    <a:pt x="428" y="203"/>
                  </a:cubicBezTo>
                  <a:cubicBezTo>
                    <a:pt x="428" y="170"/>
                    <a:pt x="407" y="158"/>
                    <a:pt x="374" y="158"/>
                  </a:cubicBezTo>
                  <a:moveTo>
                    <a:pt x="247" y="414"/>
                  </a:moveTo>
                  <a:cubicBezTo>
                    <a:pt x="172" y="414"/>
                    <a:pt x="172" y="414"/>
                    <a:pt x="172" y="414"/>
                  </a:cubicBezTo>
                  <a:cubicBezTo>
                    <a:pt x="186" y="309"/>
                    <a:pt x="186" y="309"/>
                    <a:pt x="186" y="309"/>
                  </a:cubicBezTo>
                  <a:cubicBezTo>
                    <a:pt x="171" y="301"/>
                    <a:pt x="161" y="283"/>
                    <a:pt x="161" y="265"/>
                  </a:cubicBezTo>
                  <a:cubicBezTo>
                    <a:pt x="161" y="238"/>
                    <a:pt x="183" y="216"/>
                    <a:pt x="210" y="216"/>
                  </a:cubicBezTo>
                  <a:cubicBezTo>
                    <a:pt x="236" y="216"/>
                    <a:pt x="258" y="237"/>
                    <a:pt x="258" y="264"/>
                  </a:cubicBezTo>
                  <a:cubicBezTo>
                    <a:pt x="258" y="282"/>
                    <a:pt x="248" y="302"/>
                    <a:pt x="232" y="310"/>
                  </a:cubicBezTo>
                  <a:lnTo>
                    <a:pt x="247" y="414"/>
                  </a:lnTo>
                  <a:close/>
                  <a:moveTo>
                    <a:pt x="112" y="158"/>
                  </a:moveTo>
                  <a:cubicBezTo>
                    <a:pt x="112" y="66"/>
                    <a:pt x="161" y="45"/>
                    <a:pt x="209" y="45"/>
                  </a:cubicBezTo>
                  <a:cubicBezTo>
                    <a:pt x="258" y="45"/>
                    <a:pt x="307" y="66"/>
                    <a:pt x="307" y="158"/>
                  </a:cubicBezTo>
                  <a:lnTo>
                    <a:pt x="112" y="158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71363" tIns="85682" rIns="171363" bIns="85682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50"/>
          <p:cNvGrpSpPr/>
          <p:nvPr/>
        </p:nvGrpSpPr>
        <p:grpSpPr>
          <a:xfrm>
            <a:off x="6319029" y="2198569"/>
            <a:ext cx="1235732" cy="1525913"/>
            <a:chOff x="4595813" y="1792288"/>
            <a:chExt cx="927100" cy="1144588"/>
          </a:xfrm>
        </p:grpSpPr>
        <p:sp>
          <p:nvSpPr>
            <p:cNvPr id="6153" name="Freeform 9"/>
            <p:cNvSpPr/>
            <p:nvPr/>
          </p:nvSpPr>
          <p:spPr bwMode="auto">
            <a:xfrm>
              <a:off x="4595813" y="1792288"/>
              <a:ext cx="927100" cy="1144588"/>
            </a:xfrm>
            <a:custGeom>
              <a:avLst/>
              <a:gdLst/>
              <a:ahLst/>
              <a:cxnLst>
                <a:cxn ang="0">
                  <a:pos x="220" y="304"/>
                </a:cxn>
                <a:cxn ang="0">
                  <a:pos x="0" y="304"/>
                </a:cxn>
                <a:cxn ang="0">
                  <a:pos x="0" y="0"/>
                </a:cxn>
                <a:cxn ang="0">
                  <a:pos x="246" y="111"/>
                </a:cxn>
                <a:cxn ang="0">
                  <a:pos x="220" y="304"/>
                </a:cxn>
              </a:cxnLst>
              <a:rect l="0" t="0" r="r" b="b"/>
              <a:pathLst>
                <a:path w="246" h="304">
                  <a:moveTo>
                    <a:pt x="220" y="304"/>
                  </a:moveTo>
                  <a:cubicBezTo>
                    <a:pt x="0" y="304"/>
                    <a:pt x="0" y="304"/>
                    <a:pt x="0" y="30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6" y="56"/>
                    <a:pt x="158" y="93"/>
                    <a:pt x="246" y="111"/>
                  </a:cubicBezTo>
                  <a:cubicBezTo>
                    <a:pt x="243" y="183"/>
                    <a:pt x="235" y="247"/>
                    <a:pt x="220" y="304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71363" tIns="85682" rIns="171363" bIns="85682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100"/>
            <p:cNvSpPr>
              <a:spLocks noEditPoints="1"/>
            </p:cNvSpPr>
            <p:nvPr/>
          </p:nvSpPr>
          <p:spPr bwMode="auto">
            <a:xfrm>
              <a:off x="4800600" y="2355899"/>
              <a:ext cx="323697" cy="310304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71363" tIns="85682" rIns="171363" bIns="85682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" name="Group 51"/>
          <p:cNvGrpSpPr/>
          <p:nvPr/>
        </p:nvGrpSpPr>
        <p:grpSpPr>
          <a:xfrm>
            <a:off x="5129849" y="3809136"/>
            <a:ext cx="1108772" cy="1365067"/>
            <a:chOff x="3703638" y="3000375"/>
            <a:chExt cx="831850" cy="1023938"/>
          </a:xfrm>
        </p:grpSpPr>
        <p:sp>
          <p:nvSpPr>
            <p:cNvPr id="6155" name="Freeform 11"/>
            <p:cNvSpPr/>
            <p:nvPr/>
          </p:nvSpPr>
          <p:spPr bwMode="auto">
            <a:xfrm>
              <a:off x="3703638" y="3000375"/>
              <a:ext cx="831850" cy="1023938"/>
            </a:xfrm>
            <a:custGeom>
              <a:avLst/>
              <a:gdLst/>
              <a:ahLst/>
              <a:cxnLst>
                <a:cxn ang="0">
                  <a:pos x="221" y="0"/>
                </a:cxn>
                <a:cxn ang="0">
                  <a:pos x="221" y="272"/>
                </a:cxn>
                <a:cxn ang="0">
                  <a:pos x="0" y="0"/>
                </a:cxn>
                <a:cxn ang="0">
                  <a:pos x="221" y="0"/>
                </a:cxn>
              </a:cxnLst>
              <a:rect l="0" t="0" r="r" b="b"/>
              <a:pathLst>
                <a:path w="221" h="272">
                  <a:moveTo>
                    <a:pt x="221" y="0"/>
                  </a:moveTo>
                  <a:cubicBezTo>
                    <a:pt x="221" y="272"/>
                    <a:pt x="221" y="272"/>
                    <a:pt x="221" y="272"/>
                  </a:cubicBezTo>
                  <a:cubicBezTo>
                    <a:pt x="108" y="207"/>
                    <a:pt x="34" y="116"/>
                    <a:pt x="0" y="0"/>
                  </a:cubicBezTo>
                  <a:lnTo>
                    <a:pt x="221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71363" tIns="85682" rIns="171363" bIns="85682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131"/>
            <p:cNvSpPr/>
            <p:nvPr/>
          </p:nvSpPr>
          <p:spPr bwMode="auto">
            <a:xfrm>
              <a:off x="4077352" y="3159042"/>
              <a:ext cx="321341" cy="326210"/>
            </a:xfrm>
            <a:custGeom>
              <a:avLst/>
              <a:gdLst/>
              <a:ahLst/>
              <a:cxnLst>
                <a:cxn ang="0">
                  <a:pos x="61" y="49"/>
                </a:cxn>
                <a:cxn ang="0">
                  <a:pos x="49" y="62"/>
                </a:cxn>
                <a:cxn ang="0">
                  <a:pos x="36" y="49"/>
                </a:cxn>
                <a:cxn ang="0">
                  <a:pos x="36" y="48"/>
                </a:cxn>
                <a:cxn ang="0">
                  <a:pos x="21" y="41"/>
                </a:cxn>
                <a:cxn ang="0">
                  <a:pos x="13" y="44"/>
                </a:cxn>
                <a:cxn ang="0">
                  <a:pos x="0" y="31"/>
                </a:cxn>
                <a:cxn ang="0">
                  <a:pos x="13" y="18"/>
                </a:cxn>
                <a:cxn ang="0">
                  <a:pos x="21" y="22"/>
                </a:cxn>
                <a:cxn ang="0">
                  <a:pos x="36" y="15"/>
                </a:cxn>
                <a:cxn ang="0">
                  <a:pos x="36" y="13"/>
                </a:cxn>
                <a:cxn ang="0">
                  <a:pos x="49" y="0"/>
                </a:cxn>
                <a:cxn ang="0">
                  <a:pos x="61" y="13"/>
                </a:cxn>
                <a:cxn ang="0">
                  <a:pos x="49" y="26"/>
                </a:cxn>
                <a:cxn ang="0">
                  <a:pos x="40" y="23"/>
                </a:cxn>
                <a:cxn ang="0">
                  <a:pos x="25" y="30"/>
                </a:cxn>
                <a:cxn ang="0">
                  <a:pos x="25" y="31"/>
                </a:cxn>
                <a:cxn ang="0">
                  <a:pos x="25" y="33"/>
                </a:cxn>
                <a:cxn ang="0">
                  <a:pos x="40" y="40"/>
                </a:cxn>
                <a:cxn ang="0">
                  <a:pos x="49" y="36"/>
                </a:cxn>
                <a:cxn ang="0">
                  <a:pos x="61" y="49"/>
                </a:cxn>
              </a:cxnLst>
              <a:rect l="0" t="0" r="r" b="b"/>
              <a:pathLst>
                <a:path w="61" h="62">
                  <a:moveTo>
                    <a:pt x="61" y="49"/>
                  </a:moveTo>
                  <a:cubicBezTo>
                    <a:pt x="61" y="56"/>
                    <a:pt x="56" y="62"/>
                    <a:pt x="49" y="62"/>
                  </a:cubicBezTo>
                  <a:cubicBezTo>
                    <a:pt x="41" y="62"/>
                    <a:pt x="36" y="56"/>
                    <a:pt x="36" y="49"/>
                  </a:cubicBezTo>
                  <a:cubicBezTo>
                    <a:pt x="36" y="49"/>
                    <a:pt x="36" y="48"/>
                    <a:pt x="36" y="48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9" y="43"/>
                    <a:pt x="16" y="44"/>
                    <a:pt x="13" y="44"/>
                  </a:cubicBezTo>
                  <a:cubicBezTo>
                    <a:pt x="6" y="44"/>
                    <a:pt x="0" y="38"/>
                    <a:pt x="0" y="31"/>
                  </a:cubicBezTo>
                  <a:cubicBezTo>
                    <a:pt x="0" y="24"/>
                    <a:pt x="6" y="18"/>
                    <a:pt x="13" y="18"/>
                  </a:cubicBezTo>
                  <a:cubicBezTo>
                    <a:pt x="16" y="18"/>
                    <a:pt x="19" y="20"/>
                    <a:pt x="21" y="22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6" y="6"/>
                    <a:pt x="41" y="0"/>
                    <a:pt x="49" y="0"/>
                  </a:cubicBezTo>
                  <a:cubicBezTo>
                    <a:pt x="56" y="0"/>
                    <a:pt x="61" y="6"/>
                    <a:pt x="61" y="13"/>
                  </a:cubicBezTo>
                  <a:cubicBezTo>
                    <a:pt x="61" y="20"/>
                    <a:pt x="56" y="26"/>
                    <a:pt x="49" y="26"/>
                  </a:cubicBezTo>
                  <a:cubicBezTo>
                    <a:pt x="45" y="26"/>
                    <a:pt x="42" y="25"/>
                    <a:pt x="40" y="2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1"/>
                    <a:pt x="25" y="31"/>
                  </a:cubicBezTo>
                  <a:cubicBezTo>
                    <a:pt x="25" y="32"/>
                    <a:pt x="25" y="32"/>
                    <a:pt x="25" y="3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38"/>
                    <a:pt x="45" y="36"/>
                    <a:pt x="49" y="36"/>
                  </a:cubicBezTo>
                  <a:cubicBezTo>
                    <a:pt x="56" y="36"/>
                    <a:pt x="61" y="42"/>
                    <a:pt x="61" y="4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71363" tIns="85682" rIns="171363" bIns="85682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52"/>
          <p:cNvGrpSpPr/>
          <p:nvPr/>
        </p:nvGrpSpPr>
        <p:grpSpPr>
          <a:xfrm>
            <a:off x="6319028" y="3809136"/>
            <a:ext cx="1085498" cy="1371415"/>
            <a:chOff x="4595813" y="3000375"/>
            <a:chExt cx="814388" cy="1028700"/>
          </a:xfrm>
        </p:grpSpPr>
        <p:sp>
          <p:nvSpPr>
            <p:cNvPr id="6154" name="Freeform 10"/>
            <p:cNvSpPr/>
            <p:nvPr/>
          </p:nvSpPr>
          <p:spPr bwMode="auto">
            <a:xfrm>
              <a:off x="4595813" y="3000375"/>
              <a:ext cx="814388" cy="1028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6" y="0"/>
                </a:cxn>
                <a:cxn ang="0">
                  <a:pos x="0" y="273"/>
                </a:cxn>
                <a:cxn ang="0">
                  <a:pos x="0" y="0"/>
                </a:cxn>
              </a:cxnLst>
              <a:rect l="0" t="0" r="r" b="b"/>
              <a:pathLst>
                <a:path w="216" h="273">
                  <a:moveTo>
                    <a:pt x="0" y="0"/>
                  </a:moveTo>
                  <a:cubicBezTo>
                    <a:pt x="216" y="0"/>
                    <a:pt x="216" y="0"/>
                    <a:pt x="216" y="0"/>
                  </a:cubicBezTo>
                  <a:cubicBezTo>
                    <a:pt x="178" y="134"/>
                    <a:pt x="106" y="225"/>
                    <a:pt x="0" y="2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71363" tIns="85682" rIns="171363" bIns="85682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62"/>
            <p:cNvSpPr>
              <a:spLocks noEditPoints="1"/>
            </p:cNvSpPr>
            <p:nvPr/>
          </p:nvSpPr>
          <p:spPr bwMode="auto">
            <a:xfrm>
              <a:off x="4737209" y="3175053"/>
              <a:ext cx="330417" cy="333059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71363" tIns="85682" rIns="171363" bIns="85682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17"/>
          <p:cNvGrpSpPr/>
          <p:nvPr/>
        </p:nvGrpSpPr>
        <p:grpSpPr>
          <a:xfrm>
            <a:off x="1349147" y="1929927"/>
            <a:ext cx="2563762" cy="1131401"/>
            <a:chOff x="844734" y="1693254"/>
            <a:chExt cx="4979253" cy="645641"/>
          </a:xfrm>
        </p:grpSpPr>
        <p:sp>
          <p:nvSpPr>
            <p:cNvPr id="26" name="Footer Text"/>
            <p:cNvSpPr txBox="1"/>
            <p:nvPr/>
          </p:nvSpPr>
          <p:spPr>
            <a:xfrm>
              <a:off x="844734" y="1987503"/>
              <a:ext cx="192298" cy="30849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lvl="0" algn="l">
                <a:lnSpc>
                  <a:spcPct val="120000"/>
                </a:lnSpc>
                <a:buClrTx/>
                <a:buSzTx/>
                <a:buFontTx/>
              </a:pPr>
              <a:endParaRPr lang="zh-CN" altLang="en-US" sz="3199" dirty="0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208853" y="1693254"/>
              <a:ext cx="4615134" cy="64564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lvl="0">
                <a:lnSpc>
                  <a:spcPct val="120000"/>
                </a:lnSpc>
              </a:pPr>
              <a:r>
                <a:rPr lang="en-US" altLang="zh-CN" sz="3199" dirty="0">
                  <a:solidFill>
                    <a:schemeClr val="bg1"/>
                  </a:solidFill>
                  <a:latin typeface="华文中宋" panose="02010600040101010101" charset="-122"/>
                  <a:ea typeface="华文中宋" panose="02010600040101010101" charset="-122"/>
                  <a:cs typeface="+mn-ea"/>
                  <a:sym typeface="Arial" panose="020B0604020202020204" pitchFamily="34" charset="0"/>
                </a:rPr>
                <a:t>Photoshop</a:t>
              </a:r>
              <a:r>
                <a:rPr lang="zh-CN" altLang="en-US" sz="3199" dirty="0">
                  <a:solidFill>
                    <a:schemeClr val="bg1"/>
                  </a:solidFill>
                  <a:latin typeface="华文中宋" panose="02010600040101010101" charset="-122"/>
                  <a:ea typeface="华文中宋" panose="02010600040101010101" charset="-122"/>
                  <a:cs typeface="+mn-ea"/>
                  <a:sym typeface="Arial" panose="020B0604020202020204" pitchFamily="34" charset="0"/>
                </a:rPr>
                <a:t>诞生及发展</a:t>
              </a:r>
            </a:p>
          </p:txBody>
        </p:sp>
      </p:grpSp>
      <p:grpSp>
        <p:nvGrpSpPr>
          <p:cNvPr id="7" name="Group 32"/>
          <p:cNvGrpSpPr/>
          <p:nvPr/>
        </p:nvGrpSpPr>
        <p:grpSpPr>
          <a:xfrm>
            <a:off x="1047936" y="4614360"/>
            <a:ext cx="2928687" cy="564829"/>
            <a:chOff x="2170339" y="1874801"/>
            <a:chExt cx="3326883" cy="295207"/>
          </a:xfrm>
        </p:grpSpPr>
        <p:sp>
          <p:nvSpPr>
            <p:cNvPr id="29" name="Footer Text"/>
            <p:cNvSpPr txBox="1"/>
            <p:nvPr/>
          </p:nvSpPr>
          <p:spPr>
            <a:xfrm>
              <a:off x="2760976" y="2099900"/>
              <a:ext cx="371134" cy="70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170339" y="1874801"/>
              <a:ext cx="3326883" cy="28254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lvl="0">
                <a:lnSpc>
                  <a:spcPct val="120000"/>
                </a:lnSpc>
              </a:pPr>
              <a:r>
                <a:rPr lang="en-US" altLang="zh-CN" sz="3199" dirty="0">
                  <a:solidFill>
                    <a:schemeClr val="bg1"/>
                  </a:solidFill>
                  <a:latin typeface="华文中宋" panose="02010600040101010101" charset="-122"/>
                  <a:ea typeface="华文中宋" panose="02010600040101010101" charset="-122"/>
                  <a:cs typeface="+mn-ea"/>
                  <a:sym typeface="Arial" panose="020B0604020202020204" pitchFamily="34" charset="0"/>
                </a:rPr>
                <a:t>Photoshop</a:t>
              </a:r>
              <a:r>
                <a:rPr lang="zh-CN" altLang="en-US" sz="3199" dirty="0">
                  <a:solidFill>
                    <a:schemeClr val="bg1"/>
                  </a:solidFill>
                  <a:latin typeface="华文中宋" panose="02010600040101010101" charset="-122"/>
                  <a:ea typeface="华文中宋" panose="02010600040101010101" charset="-122"/>
                  <a:cs typeface="+mn-ea"/>
                  <a:sym typeface="Arial" panose="020B0604020202020204" pitchFamily="34" charset="0"/>
                </a:rPr>
                <a:t>特点</a:t>
              </a:r>
            </a:p>
          </p:txBody>
        </p:sp>
      </p:grpSp>
      <p:grpSp>
        <p:nvGrpSpPr>
          <p:cNvPr id="8" name="Group 38"/>
          <p:cNvGrpSpPr/>
          <p:nvPr/>
        </p:nvGrpSpPr>
        <p:grpSpPr>
          <a:xfrm>
            <a:off x="8829493" y="2006715"/>
            <a:ext cx="2928687" cy="540597"/>
            <a:chOff x="844734" y="1813316"/>
            <a:chExt cx="3326884" cy="405502"/>
          </a:xfrm>
        </p:grpSpPr>
        <p:sp>
          <p:nvSpPr>
            <p:cNvPr id="32" name="Footer Text"/>
            <p:cNvSpPr txBox="1"/>
            <p:nvPr/>
          </p:nvSpPr>
          <p:spPr>
            <a:xfrm>
              <a:off x="844734" y="2099983"/>
              <a:ext cx="2287091" cy="10061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4734" y="1813316"/>
              <a:ext cx="3326884" cy="40550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199" dirty="0">
                  <a:solidFill>
                    <a:schemeClr val="bg1"/>
                  </a:solidFill>
                  <a:latin typeface="华文中宋" panose="02010600040101010101" charset="-122"/>
                  <a:ea typeface="华文中宋" panose="02010600040101010101" charset="-122"/>
                  <a:cs typeface="+mn-ea"/>
                  <a:sym typeface="Arial" panose="020B0604020202020204" pitchFamily="34" charset="0"/>
                </a:rPr>
                <a:t>Photoshop</a:t>
              </a:r>
              <a:r>
                <a:rPr lang="zh-CN" altLang="en-US" sz="3199" dirty="0">
                  <a:solidFill>
                    <a:schemeClr val="bg1"/>
                  </a:solidFill>
                  <a:latin typeface="华文中宋" panose="02010600040101010101" charset="-122"/>
                  <a:ea typeface="华文中宋" panose="02010600040101010101" charset="-122"/>
                  <a:cs typeface="+mn-ea"/>
                  <a:sym typeface="Arial" panose="020B0604020202020204" pitchFamily="34" charset="0"/>
                </a:rPr>
                <a:t>概述</a:t>
              </a:r>
            </a:p>
          </p:txBody>
        </p:sp>
      </p:grpSp>
      <p:grpSp>
        <p:nvGrpSpPr>
          <p:cNvPr id="9" name="Group 44"/>
          <p:cNvGrpSpPr/>
          <p:nvPr/>
        </p:nvGrpSpPr>
        <p:grpSpPr>
          <a:xfrm>
            <a:off x="8530716" y="4748836"/>
            <a:ext cx="2928687" cy="564991"/>
            <a:chOff x="844734" y="1874801"/>
            <a:chExt cx="3326882" cy="295290"/>
          </a:xfrm>
        </p:grpSpPr>
        <p:sp>
          <p:nvSpPr>
            <p:cNvPr id="35" name="Footer Text"/>
            <p:cNvSpPr txBox="1"/>
            <p:nvPr/>
          </p:nvSpPr>
          <p:spPr>
            <a:xfrm>
              <a:off x="844734" y="2099984"/>
              <a:ext cx="2287091" cy="701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44734" y="1874801"/>
              <a:ext cx="3326882" cy="28254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3199" dirty="0">
                  <a:solidFill>
                    <a:schemeClr val="bg1"/>
                  </a:solidFill>
                  <a:latin typeface="华文中宋" panose="02010600040101010101" charset="-122"/>
                  <a:ea typeface="华文中宋" panose="02010600040101010101" charset="-122"/>
                  <a:cs typeface="+mn-ea"/>
                  <a:sym typeface="Arial" panose="020B0604020202020204" pitchFamily="34" charset="0"/>
                </a:rPr>
                <a:t>Photoshop</a:t>
              </a:r>
              <a:r>
                <a:rPr lang="zh-CN" altLang="en-US" sz="3199" dirty="0">
                  <a:solidFill>
                    <a:schemeClr val="bg1"/>
                  </a:solidFill>
                  <a:latin typeface="华文中宋" panose="02010600040101010101" charset="-122"/>
                  <a:ea typeface="华文中宋" panose="02010600040101010101" charset="-122"/>
                  <a:cs typeface="+mn-ea"/>
                  <a:sym typeface="Arial" panose="020B0604020202020204" pitchFamily="34" charset="0"/>
                </a:rPr>
                <a:t>应用</a:t>
              </a:r>
            </a:p>
          </p:txBody>
        </p:sp>
      </p:grpSp>
      <p:grpSp>
        <p:nvGrpSpPr>
          <p:cNvPr id="10" name="Group 81"/>
          <p:cNvGrpSpPr/>
          <p:nvPr/>
        </p:nvGrpSpPr>
        <p:grpSpPr>
          <a:xfrm flipV="1">
            <a:off x="4083674" y="4725875"/>
            <a:ext cx="1491413" cy="292423"/>
            <a:chOff x="2712812" y="1457456"/>
            <a:chExt cx="1118923" cy="223062"/>
          </a:xfrm>
        </p:grpSpPr>
        <p:cxnSp>
          <p:nvCxnSpPr>
            <p:cNvPr id="38" name="Straight Connector 37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0800000" flipV="1">
              <a:off x="2712812" y="1457456"/>
              <a:ext cx="879870" cy="1615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81"/>
          <p:cNvGrpSpPr/>
          <p:nvPr/>
        </p:nvGrpSpPr>
        <p:grpSpPr>
          <a:xfrm flipH="1" flipV="1">
            <a:off x="6917463" y="4726934"/>
            <a:ext cx="1414627" cy="290306"/>
            <a:chOff x="2770419" y="1459071"/>
            <a:chExt cx="1061316" cy="221447"/>
          </a:xfrm>
        </p:grpSpPr>
        <p:cxnSp>
          <p:nvCxnSpPr>
            <p:cNvPr id="41" name="Straight Connector 40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 flipV="1">
              <a:off x="2770419" y="1459071"/>
              <a:ext cx="822263" cy="2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81"/>
          <p:cNvGrpSpPr/>
          <p:nvPr/>
        </p:nvGrpSpPr>
        <p:grpSpPr>
          <a:xfrm>
            <a:off x="3951248" y="2299145"/>
            <a:ext cx="1491413" cy="292423"/>
            <a:chOff x="2712812" y="1457456"/>
            <a:chExt cx="1118923" cy="223062"/>
          </a:xfrm>
        </p:grpSpPr>
        <p:cxnSp>
          <p:nvCxnSpPr>
            <p:cNvPr id="44" name="Straight Connector 43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10800000" flipV="1">
              <a:off x="2712812" y="1457456"/>
              <a:ext cx="879870" cy="1615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81"/>
          <p:cNvGrpSpPr/>
          <p:nvPr/>
        </p:nvGrpSpPr>
        <p:grpSpPr>
          <a:xfrm flipH="1">
            <a:off x="7129215" y="2300204"/>
            <a:ext cx="1414627" cy="290306"/>
            <a:chOff x="2770419" y="1459071"/>
            <a:chExt cx="1061316" cy="221447"/>
          </a:xfrm>
        </p:grpSpPr>
        <p:cxnSp>
          <p:nvCxnSpPr>
            <p:cNvPr id="47" name="Straight Connector 46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H="1" flipV="1">
              <a:off x="2770419" y="1459071"/>
              <a:ext cx="822263" cy="2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cover/>
      </p:transition>
    </mc:Choice>
    <mc:Fallback xmlns="">
      <p:transition spd="med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2.1.1 Photoshop</a:t>
            </a:r>
            <a:r>
              <a:rPr lang="zh-CN" altLang="en-US" dirty="0"/>
              <a:t>诞生及发展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51407" y="1690688"/>
            <a:ext cx="10146679" cy="4665662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  <a:buNone/>
            </a:pPr>
            <a:r>
              <a:rPr lang="zh-CN" altLang="en-US" sz="2800" dirty="0"/>
              <a:t>      研究生</a:t>
            </a:r>
            <a:r>
              <a:rPr lang="en-US" altLang="zh-CN" sz="2800" dirty="0"/>
              <a:t>Thomas Knoll</a:t>
            </a:r>
            <a:r>
              <a:rPr lang="zh-CN" altLang="en-US" sz="2800" dirty="0"/>
              <a:t>于</a:t>
            </a:r>
            <a:r>
              <a:rPr lang="en-US" altLang="zh-CN" sz="2800" dirty="0"/>
              <a:t>1987</a:t>
            </a:r>
            <a:r>
              <a:rPr lang="zh-CN" altLang="en-US" sz="2800" dirty="0"/>
              <a:t>年秋天，为了在</a:t>
            </a:r>
            <a:r>
              <a:rPr lang="en-US" altLang="zh-CN" sz="2800" dirty="0"/>
              <a:t>Macintosh Plus</a:t>
            </a:r>
            <a:r>
              <a:rPr lang="zh-CN" altLang="en-US" sz="2800" dirty="0"/>
              <a:t>机上显示灰阶图像，在密执根大学编制了一个程序。最初他将这个软件命名为</a:t>
            </a:r>
            <a:r>
              <a:rPr lang="en-US" altLang="zh-CN" sz="2800" dirty="0"/>
              <a:t>display</a:t>
            </a:r>
            <a:r>
              <a:rPr lang="zh-CN" altLang="en-US" sz="2800" dirty="0"/>
              <a:t>，后来这个程序被他哥哥，</a:t>
            </a:r>
            <a:r>
              <a:rPr lang="en-US" altLang="zh-CN" sz="2800" dirty="0"/>
              <a:t>John Knoll</a:t>
            </a:r>
            <a:r>
              <a:rPr lang="zh-CN" altLang="en-US" sz="2800" dirty="0"/>
              <a:t>发现了，他哥哥就职于工业光魔（此公司曾给</a:t>
            </a:r>
            <a:r>
              <a:rPr lang="en-US" altLang="zh-CN" sz="2800" dirty="0"/>
              <a:t>《</a:t>
            </a:r>
            <a:r>
              <a:rPr lang="zh-CN" altLang="en-US" sz="2800" dirty="0"/>
              <a:t>星战</a:t>
            </a:r>
            <a:r>
              <a:rPr lang="en-US" altLang="zh-CN" sz="2800" dirty="0"/>
              <a:t>》</a:t>
            </a:r>
            <a:r>
              <a:rPr lang="zh-CN" altLang="en-US" sz="2800" dirty="0"/>
              <a:t>做特效），</a:t>
            </a:r>
            <a:r>
              <a:rPr lang="en-US" altLang="zh-CN" sz="2800" dirty="0"/>
              <a:t>John</a:t>
            </a:r>
            <a:r>
              <a:rPr lang="zh-CN" altLang="en-US" sz="2800" dirty="0"/>
              <a:t>建议</a:t>
            </a:r>
            <a:r>
              <a:rPr lang="en-US" altLang="zh-CN" sz="2800" dirty="0"/>
              <a:t>Thomas</a:t>
            </a:r>
            <a:r>
              <a:rPr lang="zh-CN" altLang="en-US" sz="2800" dirty="0"/>
              <a:t>将此程序用于商业价值。</a:t>
            </a:r>
            <a:r>
              <a:rPr lang="en-US" altLang="zh-CN" sz="2800" dirty="0"/>
              <a:t>John</a:t>
            </a:r>
            <a:r>
              <a:rPr lang="zh-CN" altLang="en-US" sz="2800" dirty="0"/>
              <a:t>也参与了早期开发，插件就是他开发的。在一次演示产品的时候，有人建议</a:t>
            </a:r>
            <a:r>
              <a:rPr lang="en-US" altLang="zh-CN" sz="2800" dirty="0"/>
              <a:t>Thomas</a:t>
            </a:r>
            <a:r>
              <a:rPr lang="zh-CN" altLang="en-US" sz="2800" dirty="0"/>
              <a:t>这个软件可以叫</a:t>
            </a:r>
            <a:r>
              <a:rPr lang="en-US" altLang="zh-CN" sz="2800" dirty="0"/>
              <a:t>Photoshop</a:t>
            </a:r>
            <a:r>
              <a:rPr lang="zh-CN" altLang="en-US" sz="2800" dirty="0"/>
              <a:t>，</a:t>
            </a:r>
            <a:r>
              <a:rPr lang="en-US" altLang="zh-CN" sz="2800" dirty="0"/>
              <a:t>Thomas</a:t>
            </a:r>
            <a:r>
              <a:rPr lang="zh-CN" altLang="en-US" sz="2800" dirty="0"/>
              <a:t>很满意这个名字，后来就保留下来了，后来被</a:t>
            </a:r>
            <a:r>
              <a:rPr lang="en-US" altLang="zh-CN" sz="2800" dirty="0"/>
              <a:t>Adobe</a:t>
            </a:r>
            <a:r>
              <a:rPr lang="zh-CN" altLang="en-US" sz="2800" dirty="0"/>
              <a:t>收购后，这个名字仍然被保留。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691291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2.1.2 Photoshop</a:t>
            </a:r>
            <a:r>
              <a:rPr lang="zh-CN" altLang="en-US" dirty="0"/>
              <a:t>概述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51407" y="1690688"/>
            <a:ext cx="10146679" cy="466566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zh-CN" altLang="en-US" sz="2800" dirty="0"/>
              <a:t>      </a:t>
            </a:r>
            <a:r>
              <a:rPr lang="en-US" altLang="zh-CN" sz="2800" dirty="0"/>
              <a:t>Adobe Photoshop</a:t>
            </a:r>
            <a:r>
              <a:rPr lang="zh-CN" altLang="en-US" sz="2800" dirty="0"/>
              <a:t>是由</a:t>
            </a:r>
            <a:r>
              <a:rPr lang="en-US" altLang="zh-CN" sz="2800" dirty="0"/>
              <a:t>Adobe</a:t>
            </a:r>
            <a:r>
              <a:rPr lang="zh-CN" altLang="en-US" sz="2800" dirty="0"/>
              <a:t>公司开发设计的图形处理软件。它的功能很强大，主要处理位图图形，广泛用于对图片、照片进行效果制作及对在其他软件中制作的图片做后期效果加工。比如</a:t>
            </a:r>
            <a:r>
              <a:rPr lang="en-US" altLang="zh-CN" sz="2800" dirty="0"/>
              <a:t>:</a:t>
            </a:r>
            <a:r>
              <a:rPr lang="zh-CN" altLang="en-US" sz="2800" dirty="0"/>
              <a:t>在</a:t>
            </a:r>
            <a:r>
              <a:rPr lang="en-US" altLang="zh-CN" sz="2800" dirty="0"/>
              <a:t>CorelDraw, Illustrator</a:t>
            </a:r>
            <a:r>
              <a:rPr lang="zh-CN" altLang="en-US" sz="2800" dirty="0"/>
              <a:t>中编辑的矢量图像</a:t>
            </a:r>
            <a:r>
              <a:rPr lang="en-US" altLang="zh-CN" sz="2800" dirty="0"/>
              <a:t>,</a:t>
            </a:r>
            <a:r>
              <a:rPr lang="zh-CN" altLang="en-US" sz="2800" dirty="0"/>
              <a:t>再输入</a:t>
            </a:r>
            <a:r>
              <a:rPr lang="en-US" altLang="zh-CN" sz="2800" dirty="0"/>
              <a:t>Photoshop</a:t>
            </a:r>
            <a:r>
              <a:rPr lang="zh-CN" altLang="en-US" sz="2800" dirty="0"/>
              <a:t>中做后期处理。</a:t>
            </a:r>
            <a:endParaRPr lang="en-US" altLang="zh-CN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2.1.3 Photoshop</a:t>
            </a:r>
            <a:r>
              <a:rPr lang="zh-CN" altLang="en-US" dirty="0"/>
              <a:t>特点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6022" y="1450057"/>
            <a:ext cx="11432559" cy="4665662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altLang="zh-CN" sz="2800" dirty="0"/>
              <a:t>     PS</a:t>
            </a:r>
            <a:r>
              <a:rPr lang="zh-CN" altLang="en-US" sz="2800" dirty="0"/>
              <a:t>是由</a:t>
            </a:r>
            <a:r>
              <a:rPr lang="en-US" altLang="zh-CN" sz="2800" dirty="0"/>
              <a:t>Adobe</a:t>
            </a:r>
            <a:r>
              <a:rPr lang="zh-CN" altLang="en-US" sz="2800" dirty="0"/>
              <a:t>开发的，其全称是</a:t>
            </a:r>
            <a:r>
              <a:rPr lang="en-US" altLang="zh-CN" sz="2800" dirty="0"/>
              <a:t>Photoshop</a:t>
            </a:r>
            <a:r>
              <a:rPr lang="zh-CN" altLang="en-US" sz="2800" dirty="0"/>
              <a:t>。主要应用于图像处理，使用</a:t>
            </a:r>
            <a:r>
              <a:rPr lang="en-US" altLang="zh-CN" sz="2800" dirty="0"/>
              <a:t>PS</a:t>
            </a:r>
            <a:r>
              <a:rPr lang="zh-CN" altLang="en-US" sz="2800" dirty="0"/>
              <a:t>可以快速的根据自己的创意与构思，使用图像、矢量图形等进行设计。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altLang="zh-CN" sz="2800" dirty="0"/>
              <a:t> PS</a:t>
            </a:r>
            <a:r>
              <a:rPr lang="zh-CN" altLang="en-US" sz="2800" dirty="0"/>
              <a:t>在图像处理方面有着不可替代的优点</a:t>
            </a:r>
            <a:r>
              <a:rPr lang="en-US" altLang="zh-CN" sz="2800" dirty="0"/>
              <a:t>,</a:t>
            </a:r>
            <a:r>
              <a:rPr lang="zh-CN" altLang="en-US" sz="2800" dirty="0"/>
              <a:t>主要体现在以下几个方面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altLang="zh-CN" sz="3900" dirty="0"/>
              <a:t>1.</a:t>
            </a:r>
            <a:r>
              <a:rPr lang="zh-CN" altLang="en-US" sz="3900" dirty="0"/>
              <a:t>功能强大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altLang="zh-CN" sz="3900" dirty="0"/>
              <a:t>2.</a:t>
            </a:r>
            <a:r>
              <a:rPr lang="zh-CN" altLang="en-US" sz="3900" dirty="0"/>
              <a:t>易学易用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altLang="zh-CN" sz="3900" dirty="0"/>
              <a:t>3.</a:t>
            </a:r>
            <a:r>
              <a:rPr lang="zh-CN" altLang="en-US" sz="3900" dirty="0"/>
              <a:t>兼容性好</a:t>
            </a:r>
          </a:p>
        </p:txBody>
      </p:sp>
    </p:spTree>
    <p:extLst>
      <p:ext uri="{BB962C8B-B14F-4D97-AF65-F5344CB8AC3E}">
        <p14:creationId xmlns:p14="http://schemas.microsoft.com/office/powerpoint/2010/main" val="970941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2.1.4 Photoshop</a:t>
            </a:r>
            <a:r>
              <a:rPr lang="zh-CN" altLang="en-US" dirty="0"/>
              <a:t>应用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6022" y="1450057"/>
            <a:ext cx="11432559" cy="466566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altLang="zh-CN" sz="2800" dirty="0"/>
              <a:t>     Photoshop</a:t>
            </a:r>
            <a:r>
              <a:rPr lang="zh-CN" altLang="en-US" sz="2800" dirty="0"/>
              <a:t>是</a:t>
            </a:r>
            <a:r>
              <a:rPr lang="en-US" altLang="zh-CN" sz="2800" dirty="0"/>
              <a:t>Adobe</a:t>
            </a:r>
            <a:r>
              <a:rPr lang="zh-CN" altLang="en-US" sz="2800" dirty="0"/>
              <a:t>公司旗下最为出名的图像处理软件之一，集图像扫描、编辑修改、图像制作、广告创意，图像输入与输出于一体的图形图像处理软件，深受广大平面设计人员和电脑美术爱好者的喜爱。</a:t>
            </a:r>
            <a:endParaRPr lang="en-US" altLang="zh-CN" sz="2800" dirty="0"/>
          </a:p>
          <a:p>
            <a:pPr algn="just">
              <a:lnSpc>
                <a:spcPct val="150000"/>
              </a:lnSpc>
              <a:buNone/>
            </a:pPr>
            <a:r>
              <a:rPr lang="zh-CN" altLang="en-US" sz="2800" dirty="0"/>
              <a:t>     多数人对于</a:t>
            </a:r>
            <a:r>
              <a:rPr lang="en-US" altLang="zh-CN" sz="2800" dirty="0"/>
              <a:t>PHOTOSHOP</a:t>
            </a:r>
            <a:r>
              <a:rPr lang="zh-CN" altLang="en-US" sz="2800" dirty="0"/>
              <a:t>的了解仅限于“一个很好的图像编辑软件”，并不知道它的诸多应用方面，实际上，</a:t>
            </a:r>
            <a:r>
              <a:rPr lang="en-US" altLang="zh-CN" sz="2800" dirty="0"/>
              <a:t>PHOTOSHOP</a:t>
            </a:r>
            <a:r>
              <a:rPr lang="zh-CN" altLang="en-US" sz="2800" dirty="0"/>
              <a:t>的应用领域很广泛的，在图像、图形、文字、视频、出版各方面都有涉及。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261768825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12700</TotalTime>
  <Words>1709</Words>
  <Application>Microsoft Office PowerPoint</Application>
  <PresentationFormat>宽屏</PresentationFormat>
  <Paragraphs>131</Paragraphs>
  <Slides>27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41" baseType="lpstr">
      <vt:lpstr>宋体</vt:lpstr>
      <vt:lpstr>Arial</vt:lpstr>
      <vt:lpstr>等线</vt:lpstr>
      <vt:lpstr>等线 Light</vt:lpstr>
      <vt:lpstr>Impact</vt:lpstr>
      <vt:lpstr>A思源黑体—06</vt:lpstr>
      <vt:lpstr>华文中宋</vt:lpstr>
      <vt:lpstr>Verdana</vt:lpstr>
      <vt:lpstr>Calibri</vt:lpstr>
      <vt:lpstr>思源黑体 Light</vt:lpstr>
      <vt:lpstr>黑体</vt:lpstr>
      <vt:lpstr>Wingdings</vt:lpstr>
      <vt:lpstr>Office 主题​​</vt:lpstr>
      <vt:lpstr>自定义设计方案</vt:lpstr>
      <vt:lpstr>PowerPoint 演示文稿</vt:lpstr>
      <vt:lpstr>本章内容</vt:lpstr>
      <vt:lpstr>  教学目标</vt:lpstr>
      <vt:lpstr>PowerPoint 演示文稿</vt:lpstr>
      <vt:lpstr>PowerPoint 演示文稿</vt:lpstr>
      <vt:lpstr>2.1.1 Photoshop诞生及发展 </vt:lpstr>
      <vt:lpstr>2.1.2 Photoshop概述 </vt:lpstr>
      <vt:lpstr>2.1.3 Photoshop特点 </vt:lpstr>
      <vt:lpstr>2.1.4 Photoshop应用 </vt:lpstr>
      <vt:lpstr>2.1.4 Photoshop应用 </vt:lpstr>
      <vt:lpstr>2.1.4 Photoshop应用 </vt:lpstr>
      <vt:lpstr>2.1.4 Photoshop应用 </vt:lpstr>
      <vt:lpstr>PowerPoint 演示文稿</vt:lpstr>
      <vt:lpstr>PowerPoint 演示文稿</vt:lpstr>
      <vt:lpstr>2.2.1 用户界面和工具箱 </vt:lpstr>
      <vt:lpstr>2.2.1 用户界面和工具箱 </vt:lpstr>
      <vt:lpstr>2.2.2 图层的使用技巧</vt:lpstr>
      <vt:lpstr>2.2.3 通道和蒙版应用技巧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作业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六 为</dc:creator>
  <cp:lastModifiedBy>liu</cp:lastModifiedBy>
  <cp:revision>1301</cp:revision>
  <dcterms:created xsi:type="dcterms:W3CDTF">2018-10-10T05:36:01Z</dcterms:created>
  <dcterms:modified xsi:type="dcterms:W3CDTF">2019-11-25T10:18:36Z</dcterms:modified>
</cp:coreProperties>
</file>

<file path=docProps/thumbnail.jpeg>
</file>